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embeddedFontLst>
    <p:embeddedFont>
      <p:font typeface="Montserrat" pitchFamily="2" charset="77"/>
      <p:regular r:id="rId21"/>
      <p:bold r:id="rId22"/>
      <p:italic r:id="rId23"/>
      <p:boldItalic r:id="rId24"/>
    </p:embeddedFont>
    <p:embeddedFont>
      <p:font typeface="Montserrat Light" pitchFamily="2" charset="77"/>
      <p:regular r:id="rId25"/>
      <p:italic r:id="rId26"/>
    </p:embeddedFont>
    <p:embeddedFont>
      <p:font typeface="Montserrat SemiBold" pitchFamily="2" charset="77"/>
      <p:regular r:id="rId27"/>
      <p:bold r:id="rId28"/>
      <p:italic r:id="rId29"/>
      <p:boldItalic r:id="rId30"/>
    </p:embeddedFont>
    <p:embeddedFont>
      <p:font typeface="Proxima Nova" panose="02000506030000020004" pitchFamily="2"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E"/>
    <a:srgbClr val="CB333B"/>
    <a:srgbClr val="00263E"/>
    <a:srgbClr val="E6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5"/>
    <p:restoredTop sz="96405"/>
  </p:normalViewPr>
  <p:slideViewPr>
    <p:cSldViewPr snapToGrid="0">
      <p:cViewPr varScale="1">
        <p:scale>
          <a:sx n="76" d="100"/>
          <a:sy n="76" d="100"/>
        </p:scale>
        <p:origin x="20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customXml" Target="../customXml/item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Job Openings vs</a:t>
            </a:r>
            <a:r>
              <a:rPr lang="en-US" baseline="0" dirty="0"/>
              <a:t>. Turnover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Job Openings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Sheet1!$A$2:$A$4</c:f>
              <c:numCache>
                <c:formatCode>General</c:formatCode>
                <c:ptCount val="3"/>
                <c:pt idx="0">
                  <c:v>2020</c:v>
                </c:pt>
                <c:pt idx="1">
                  <c:v>2021</c:v>
                </c:pt>
                <c:pt idx="2">
                  <c:v>2022</c:v>
                </c:pt>
              </c:numCache>
            </c:numRef>
          </c:cat>
          <c:val>
            <c:numRef>
              <c:f>Sheet1!$B$2:$B$4</c:f>
              <c:numCache>
                <c:formatCode>General</c:formatCode>
                <c:ptCount val="3"/>
                <c:pt idx="0">
                  <c:v>15</c:v>
                </c:pt>
                <c:pt idx="1">
                  <c:v>17</c:v>
                </c:pt>
                <c:pt idx="2">
                  <c:v>14</c:v>
                </c:pt>
              </c:numCache>
            </c:numRef>
          </c:val>
          <c:smooth val="0"/>
          <c:extLst>
            <c:ext xmlns:c16="http://schemas.microsoft.com/office/drawing/2014/chart" uri="{C3380CC4-5D6E-409C-BE32-E72D297353CC}">
              <c16:uniqueId val="{00000000-4DAD-584F-ACDE-781DF040628C}"/>
            </c:ext>
          </c:extLst>
        </c:ser>
        <c:ser>
          <c:idx val="1"/>
          <c:order val="1"/>
          <c:tx>
            <c:strRef>
              <c:f>Sheet1!$C$1</c:f>
              <c:strCache>
                <c:ptCount val="1"/>
                <c:pt idx="0">
                  <c:v>Turnover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Sheet1!$A$2:$A$4</c:f>
              <c:numCache>
                <c:formatCode>General</c:formatCode>
                <c:ptCount val="3"/>
                <c:pt idx="0">
                  <c:v>2020</c:v>
                </c:pt>
                <c:pt idx="1">
                  <c:v>2021</c:v>
                </c:pt>
                <c:pt idx="2">
                  <c:v>2022</c:v>
                </c:pt>
              </c:numCache>
            </c:numRef>
          </c:cat>
          <c:val>
            <c:numRef>
              <c:f>Sheet1!$C$2:$C$4</c:f>
              <c:numCache>
                <c:formatCode>General</c:formatCode>
                <c:ptCount val="3"/>
                <c:pt idx="0">
                  <c:v>21</c:v>
                </c:pt>
                <c:pt idx="1">
                  <c:v>12</c:v>
                </c:pt>
                <c:pt idx="2">
                  <c:v>13</c:v>
                </c:pt>
              </c:numCache>
            </c:numRef>
          </c:val>
          <c:smooth val="0"/>
          <c:extLst>
            <c:ext xmlns:c16="http://schemas.microsoft.com/office/drawing/2014/chart" uri="{C3380CC4-5D6E-409C-BE32-E72D297353CC}">
              <c16:uniqueId val="{00000001-4DAD-584F-ACDE-781DF040628C}"/>
            </c:ext>
          </c:extLst>
        </c:ser>
        <c:dLbls>
          <c:showLegendKey val="0"/>
          <c:showVal val="0"/>
          <c:showCatName val="0"/>
          <c:showSerName val="0"/>
          <c:showPercent val="0"/>
          <c:showBubbleSize val="0"/>
        </c:dLbls>
        <c:marker val="1"/>
        <c:smooth val="0"/>
        <c:axId val="805833007"/>
        <c:axId val="805421647"/>
      </c:lineChart>
      <c:catAx>
        <c:axId val="805833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5421647"/>
        <c:crosses val="autoZero"/>
        <c:auto val="1"/>
        <c:lblAlgn val="ctr"/>
        <c:lblOffset val="100"/>
        <c:noMultiLvlLbl val="0"/>
      </c:catAx>
      <c:valAx>
        <c:axId val="805421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583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B3E9-9716-E3C5-1002-395EDC95D2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6298F1-EACD-21D7-D12F-C346C41C8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48BC15-F800-E3E0-EB3A-86B1447154A3}"/>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5" name="Footer Placeholder 4">
            <a:extLst>
              <a:ext uri="{FF2B5EF4-FFF2-40B4-BE49-F238E27FC236}">
                <a16:creationId xmlns:a16="http://schemas.microsoft.com/office/drawing/2014/main" id="{1ED39437-278A-3624-94BF-5BCAFDBDC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B52C6-E2E9-9719-2BE6-58726D48B29F}"/>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333853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09B0-0A1F-60B6-8847-801877944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1A65B9-78EF-5CB1-89E1-C7BA50BC9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F3AAF-72EE-721C-7685-0FF2871FDC18}"/>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5" name="Footer Placeholder 4">
            <a:extLst>
              <a:ext uri="{FF2B5EF4-FFF2-40B4-BE49-F238E27FC236}">
                <a16:creationId xmlns:a16="http://schemas.microsoft.com/office/drawing/2014/main" id="{4CCD36E5-11D8-7055-C037-921C49F8B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E1344-1570-4AC8-7B6E-1C7674282E8D}"/>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191509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04496-CBB4-D2EB-6AD0-7306AE61BE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9879CB-0ADF-6F28-A5CA-089469472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73EA8-22C0-BF2B-0AE6-8A2A5CA2E106}"/>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5" name="Footer Placeholder 4">
            <a:extLst>
              <a:ext uri="{FF2B5EF4-FFF2-40B4-BE49-F238E27FC236}">
                <a16:creationId xmlns:a16="http://schemas.microsoft.com/office/drawing/2014/main" id="{EBAB954F-4BD6-D265-F995-B3C1F2290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F1A56-B036-6F63-AB69-41DC465EBA83}"/>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157112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A40D-7B5B-17D0-CDB7-971A34029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49BCF-B31B-80C0-6DE0-C60D3A370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3C515-F11B-EF98-8C03-C3F0382058BC}"/>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5" name="Footer Placeholder 4">
            <a:extLst>
              <a:ext uri="{FF2B5EF4-FFF2-40B4-BE49-F238E27FC236}">
                <a16:creationId xmlns:a16="http://schemas.microsoft.com/office/drawing/2014/main" id="{F54A8D19-0F96-9364-AF90-332B2E3BA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E29E9-C672-9F82-DA55-B85021CF4465}"/>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411369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CB95-D206-8018-1C33-4343C49D5B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1C8A71-6EF1-AFC0-62CE-DAECDD91A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A4603-862B-465D-3015-1726BF0A5635}"/>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5" name="Footer Placeholder 4">
            <a:extLst>
              <a:ext uri="{FF2B5EF4-FFF2-40B4-BE49-F238E27FC236}">
                <a16:creationId xmlns:a16="http://schemas.microsoft.com/office/drawing/2014/main" id="{CD38671D-DE7F-95F8-E17B-19A305309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98EF8-6096-5202-2C96-727E345FB3BB}"/>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12698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5CD6-2390-C08B-ADC5-687D0BE46C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2CD36-441E-107A-2954-1F68EED489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58E5DB-F6F3-3B2E-0B84-2FD51F5558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BFEFA-8571-0404-6BD0-910D718127E2}"/>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6" name="Footer Placeholder 5">
            <a:extLst>
              <a:ext uri="{FF2B5EF4-FFF2-40B4-BE49-F238E27FC236}">
                <a16:creationId xmlns:a16="http://schemas.microsoft.com/office/drawing/2014/main" id="{065D28CB-C16D-09F6-0032-66A7F447DB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B746E-FAFD-F2FF-C902-7ACE5A56009D}"/>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372939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4317-BD60-CA96-8AA2-2BC4395D02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5DE7C-57E5-2DD6-E764-EB79740F5E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9D0590-30F3-CC8F-5EF2-9E511C3CB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36E4F9-DBEF-9C89-FD23-04EB902F83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93D801-C5E7-0CE4-EE97-989ADBED05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591366-1500-6FCF-FC0F-0BE76A2BEB5B}"/>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8" name="Footer Placeholder 7">
            <a:extLst>
              <a:ext uri="{FF2B5EF4-FFF2-40B4-BE49-F238E27FC236}">
                <a16:creationId xmlns:a16="http://schemas.microsoft.com/office/drawing/2014/main" id="{455F1111-E6F2-C4AA-D4F0-070E4CB35F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6E1D03-57D9-DFA7-A04E-DB68B8DAF18A}"/>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310052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F9DA-72D4-3C1E-571B-CD43193BE7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DD255F-C76B-244A-3E74-D7EBAE2FB7CD}"/>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4" name="Footer Placeholder 3">
            <a:extLst>
              <a:ext uri="{FF2B5EF4-FFF2-40B4-BE49-F238E27FC236}">
                <a16:creationId xmlns:a16="http://schemas.microsoft.com/office/drawing/2014/main" id="{7F981F18-CF8B-DDF6-483F-18415E4142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A0C1E3-EB7A-F36E-8A6B-5698C0B721BB}"/>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87154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583F8-FC29-CB09-F03E-90638B40A1FB}"/>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3" name="Footer Placeholder 2">
            <a:extLst>
              <a:ext uri="{FF2B5EF4-FFF2-40B4-BE49-F238E27FC236}">
                <a16:creationId xmlns:a16="http://schemas.microsoft.com/office/drawing/2014/main" id="{A874ACB8-5EF8-4A77-6643-4B729DB039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E51C7E-C8A7-903E-A42A-DE0B953949DA}"/>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45427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5E48-78B2-19F9-BFE7-489D463E3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0F847-3916-681F-B0E5-695B9BCBF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817932-DEF6-5FED-8543-88D34D777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C2525-0F92-0EC7-E5C2-3518931CD8A6}"/>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6" name="Footer Placeholder 5">
            <a:extLst>
              <a:ext uri="{FF2B5EF4-FFF2-40B4-BE49-F238E27FC236}">
                <a16:creationId xmlns:a16="http://schemas.microsoft.com/office/drawing/2014/main" id="{CA7E5337-2488-809A-3DD6-D2D901A57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02C53-ECB6-6EF5-0802-5B2F3850927D}"/>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21692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8D6F-6A3B-46CF-E7FB-0162DCCFA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DCBEF-042C-F5B7-7F14-A8EF2CF83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6897B5-0E4B-70CC-34B5-7445C761B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CAF32-AC08-4C64-CE37-9BF66195ED34}"/>
              </a:ext>
            </a:extLst>
          </p:cNvPr>
          <p:cNvSpPr>
            <a:spLocks noGrp="1"/>
          </p:cNvSpPr>
          <p:nvPr>
            <p:ph type="dt" sz="half" idx="10"/>
          </p:nvPr>
        </p:nvSpPr>
        <p:spPr/>
        <p:txBody>
          <a:bodyPr/>
          <a:lstStyle/>
          <a:p>
            <a:fld id="{B41568D6-4E32-EE40-8137-89B477F90D0C}" type="datetimeFigureOut">
              <a:rPr lang="en-US" smtClean="0"/>
              <a:t>2/28/24</a:t>
            </a:fld>
            <a:endParaRPr lang="en-US"/>
          </a:p>
        </p:txBody>
      </p:sp>
      <p:sp>
        <p:nvSpPr>
          <p:cNvPr id="6" name="Footer Placeholder 5">
            <a:extLst>
              <a:ext uri="{FF2B5EF4-FFF2-40B4-BE49-F238E27FC236}">
                <a16:creationId xmlns:a16="http://schemas.microsoft.com/office/drawing/2014/main" id="{FA75ECE6-4195-E235-F05D-85DC542BC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2ACD56-A508-04AF-37B8-13C43F7EDD04}"/>
              </a:ext>
            </a:extLst>
          </p:cNvPr>
          <p:cNvSpPr>
            <a:spLocks noGrp="1"/>
          </p:cNvSpPr>
          <p:nvPr>
            <p:ph type="sldNum" sz="quarter" idx="12"/>
          </p:nvPr>
        </p:nvSpPr>
        <p:spPr/>
        <p:txBody>
          <a:bodyPr/>
          <a:lstStyle/>
          <a:p>
            <a:fld id="{DF979A8A-9B93-8F43-A871-E574F0F14A79}" type="slidenum">
              <a:rPr lang="en-US" smtClean="0"/>
              <a:t>‹#›</a:t>
            </a:fld>
            <a:endParaRPr lang="en-US"/>
          </a:p>
        </p:txBody>
      </p:sp>
    </p:spTree>
    <p:extLst>
      <p:ext uri="{BB962C8B-B14F-4D97-AF65-F5344CB8AC3E}">
        <p14:creationId xmlns:p14="http://schemas.microsoft.com/office/powerpoint/2010/main" val="231320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40972-62AF-B871-6B56-6AF890F09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CBE75E-893D-24FB-5823-42A54987C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F2C60-948E-B054-3473-5D7025CCF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568D6-4E32-EE40-8137-89B477F90D0C}" type="datetimeFigureOut">
              <a:rPr lang="en-US" smtClean="0"/>
              <a:t>2/28/24</a:t>
            </a:fld>
            <a:endParaRPr lang="en-US"/>
          </a:p>
        </p:txBody>
      </p:sp>
      <p:sp>
        <p:nvSpPr>
          <p:cNvPr id="5" name="Footer Placeholder 4">
            <a:extLst>
              <a:ext uri="{FF2B5EF4-FFF2-40B4-BE49-F238E27FC236}">
                <a16:creationId xmlns:a16="http://schemas.microsoft.com/office/drawing/2014/main" id="{E2997B93-7D23-A38F-AE7C-D395DB5661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C1EDF4-62C9-B0ED-59CC-658B03D6F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79A8A-9B93-8F43-A871-E574F0F14A79}" type="slidenum">
              <a:rPr lang="en-US" smtClean="0"/>
              <a:t>‹#›</a:t>
            </a:fld>
            <a:endParaRPr lang="en-US"/>
          </a:p>
        </p:txBody>
      </p:sp>
    </p:spTree>
    <p:extLst>
      <p:ext uri="{BB962C8B-B14F-4D97-AF65-F5344CB8AC3E}">
        <p14:creationId xmlns:p14="http://schemas.microsoft.com/office/powerpoint/2010/main" val="353017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rbes.com/sites/%20dedehenley/2022/03/20/the-secret-to-creating-a-sense-of-belonging-at-work/?sh=5ed3e4647a88" TargetMode="External"/><Relationship Id="rId2" Type="http://schemas.openxmlformats.org/officeDocument/2006/relationships/hyperlink" Target="http://www.autismeurope.org/"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affirmity.com/wpcontent/uploads/2023/03/Future_of_Diversity_Equity_Inclusion_and_Belonging_2023_ResearchReport_HRcom_Affirmity.pdf" TargetMode="External"/><Relationship Id="rId4" Type="http://schemas.openxmlformats.org/officeDocument/2006/relationships/hyperlink" Target="https://publications.parliament.uk/pa/cm201617/cmselect/cmworpen/56/56.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E9835-5569-01F1-C8C9-9F2AF653AB5D}"/>
              </a:ext>
            </a:extLst>
          </p:cNvPr>
          <p:cNvSpPr txBox="1"/>
          <p:nvPr/>
        </p:nvSpPr>
        <p:spPr>
          <a:xfrm>
            <a:off x="945250" y="557433"/>
            <a:ext cx="10301500" cy="1569660"/>
          </a:xfrm>
          <a:prstGeom prst="rect">
            <a:avLst/>
          </a:prstGeom>
          <a:noFill/>
        </p:spPr>
        <p:txBody>
          <a:bodyPr wrap="square">
            <a:spAutoFit/>
          </a:bodyPr>
          <a:lstStyle/>
          <a:p>
            <a:r>
              <a:rPr lang="en-US" sz="4800" b="1" i="1" dirty="0">
                <a:solidFill>
                  <a:srgbClr val="00263E"/>
                </a:solidFill>
                <a:latin typeface="Montserrat SemiBold" pitchFamily="2" charset="77"/>
                <a:ea typeface="Calibri"/>
                <a:cs typeface="Calibri"/>
              </a:rPr>
              <a:t>So you're interested in creating </a:t>
            </a:r>
          </a:p>
          <a:p>
            <a:r>
              <a:rPr lang="en-US" sz="4800" b="1" i="1" dirty="0">
                <a:solidFill>
                  <a:srgbClr val="00263E"/>
                </a:solidFill>
                <a:latin typeface="Montserrat SemiBold" pitchFamily="2" charset="77"/>
                <a:ea typeface="Calibri"/>
                <a:cs typeface="Calibri"/>
              </a:rPr>
              <a:t>an inclusive workplace... </a:t>
            </a:r>
          </a:p>
        </p:txBody>
      </p:sp>
      <p:sp>
        <p:nvSpPr>
          <p:cNvPr id="6" name="TextBox 5">
            <a:extLst>
              <a:ext uri="{FF2B5EF4-FFF2-40B4-BE49-F238E27FC236}">
                <a16:creationId xmlns:a16="http://schemas.microsoft.com/office/drawing/2014/main" id="{0F93C8E5-0E89-1A9D-4D97-ABEBA8B4A71F}"/>
              </a:ext>
            </a:extLst>
          </p:cNvPr>
          <p:cNvSpPr txBox="1"/>
          <p:nvPr/>
        </p:nvSpPr>
        <p:spPr>
          <a:xfrm>
            <a:off x="945250" y="2332080"/>
            <a:ext cx="8030799" cy="1200329"/>
          </a:xfrm>
          <a:prstGeom prst="rect">
            <a:avLst/>
          </a:prstGeom>
          <a:noFill/>
        </p:spPr>
        <p:txBody>
          <a:bodyPr wrap="square">
            <a:spAutoFit/>
          </a:bodyPr>
          <a:lstStyle/>
          <a:p>
            <a:r>
              <a:rPr lang="en-US" sz="2400" dirty="0">
                <a:solidFill>
                  <a:srgbClr val="00263E"/>
                </a:solidFill>
                <a:latin typeface="Montserrat" pitchFamily="2" charset="77"/>
                <a:ea typeface="Calibri"/>
                <a:cs typeface="Calibri"/>
              </a:rPr>
              <a:t>this PowerPoint is designed to help you get </a:t>
            </a:r>
            <a:br>
              <a:rPr lang="en-US" sz="2400" dirty="0">
                <a:solidFill>
                  <a:srgbClr val="00263E"/>
                </a:solidFill>
                <a:latin typeface="Montserrat" pitchFamily="2" charset="77"/>
                <a:ea typeface="Calibri"/>
                <a:cs typeface="Calibri"/>
              </a:rPr>
            </a:br>
            <a:r>
              <a:rPr lang="en-US" sz="2400" dirty="0">
                <a:solidFill>
                  <a:srgbClr val="00263E"/>
                </a:solidFill>
                <a:latin typeface="Montserrat" pitchFamily="2" charset="77"/>
                <a:ea typeface="Calibri"/>
                <a:cs typeface="Calibri"/>
              </a:rPr>
              <a:t>buy in from key stakeholders within </a:t>
            </a:r>
            <a:br>
              <a:rPr lang="en-US" sz="2400" dirty="0">
                <a:solidFill>
                  <a:srgbClr val="00263E"/>
                </a:solidFill>
                <a:latin typeface="Montserrat" pitchFamily="2" charset="77"/>
                <a:ea typeface="Calibri"/>
                <a:cs typeface="Calibri"/>
              </a:rPr>
            </a:br>
            <a:r>
              <a:rPr lang="en-US" sz="2400" dirty="0">
                <a:solidFill>
                  <a:srgbClr val="00263E"/>
                </a:solidFill>
                <a:latin typeface="Montserrat" pitchFamily="2" charset="77"/>
                <a:ea typeface="Calibri"/>
                <a:cs typeface="Calibri"/>
              </a:rPr>
              <a:t>your organization.</a:t>
            </a:r>
            <a:endParaRPr lang="en-US" sz="2400" dirty="0">
              <a:solidFill>
                <a:srgbClr val="00263E"/>
              </a:solidFill>
              <a:latin typeface="Montserrat" pitchFamily="2" charset="77"/>
            </a:endParaRPr>
          </a:p>
        </p:txBody>
      </p:sp>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4882DF-B92C-1631-BEC5-B2317BAEE503}"/>
              </a:ext>
            </a:extLst>
          </p:cNvPr>
          <p:cNvPicPr>
            <a:picLocks noChangeAspect="1"/>
          </p:cNvPicPr>
          <p:nvPr/>
        </p:nvPicPr>
        <p:blipFill>
          <a:blip r:embed="rId2"/>
          <a:stretch>
            <a:fillRect/>
          </a:stretch>
        </p:blipFill>
        <p:spPr>
          <a:xfrm>
            <a:off x="4960649" y="2697306"/>
            <a:ext cx="5809520" cy="2978630"/>
          </a:xfrm>
          <a:prstGeom prst="rect">
            <a:avLst/>
          </a:prstGeom>
        </p:spPr>
      </p:pic>
      <p:pic>
        <p:nvPicPr>
          <p:cNvPr id="3" name="Picture 2">
            <a:extLst>
              <a:ext uri="{FF2B5EF4-FFF2-40B4-BE49-F238E27FC236}">
                <a16:creationId xmlns:a16="http://schemas.microsoft.com/office/drawing/2014/main" id="{660ED980-7BF9-D541-D923-5D041B6D5C47}"/>
              </a:ext>
            </a:extLst>
          </p:cNvPr>
          <p:cNvPicPr>
            <a:picLocks noChangeAspect="1"/>
          </p:cNvPicPr>
          <p:nvPr/>
        </p:nvPicPr>
        <p:blipFill>
          <a:blip r:embed="rId3"/>
          <a:srcRect/>
          <a:stretch/>
        </p:blipFill>
        <p:spPr>
          <a:xfrm>
            <a:off x="2231207" y="5675936"/>
            <a:ext cx="9724639" cy="971036"/>
          </a:xfrm>
          <a:prstGeom prst="rect">
            <a:avLst/>
          </a:prstGeom>
        </p:spPr>
      </p:pic>
      <p:sp>
        <p:nvSpPr>
          <p:cNvPr id="2" name="TextBox 1">
            <a:extLst>
              <a:ext uri="{FF2B5EF4-FFF2-40B4-BE49-F238E27FC236}">
                <a16:creationId xmlns:a16="http://schemas.microsoft.com/office/drawing/2014/main" id="{95CBE171-8658-D5D2-1317-92CEEF8103C0}"/>
              </a:ext>
            </a:extLst>
          </p:cNvPr>
          <p:cNvSpPr txBox="1"/>
          <p:nvPr/>
        </p:nvSpPr>
        <p:spPr>
          <a:xfrm>
            <a:off x="3664598" y="5532051"/>
            <a:ext cx="1344726" cy="215444"/>
          </a:xfrm>
          <a:prstGeom prst="rect">
            <a:avLst/>
          </a:prstGeom>
          <a:noFill/>
        </p:spPr>
        <p:txBody>
          <a:bodyPr wrap="square" rtlCol="0">
            <a:spAutoFit/>
          </a:bodyPr>
          <a:lstStyle/>
          <a:p>
            <a:r>
              <a:rPr lang="en-US" sz="800" dirty="0">
                <a:solidFill>
                  <a:schemeClr val="bg1">
                    <a:lumMod val="65000"/>
                  </a:schemeClr>
                </a:solidFill>
                <a:latin typeface="Montserrat" pitchFamily="2" charset="77"/>
              </a:rPr>
              <a:t>Illustration by </a:t>
            </a:r>
            <a:r>
              <a:rPr lang="en-US" sz="800" dirty="0" err="1">
                <a:solidFill>
                  <a:schemeClr val="bg1">
                    <a:lumMod val="65000"/>
                  </a:schemeClr>
                </a:solidFill>
                <a:latin typeface="Montserrat" pitchFamily="2" charset="77"/>
              </a:rPr>
              <a:t>Freepik</a:t>
            </a:r>
            <a:endParaRPr lang="en-US" sz="800" dirty="0">
              <a:solidFill>
                <a:schemeClr val="bg1">
                  <a:lumMod val="65000"/>
                </a:schemeClr>
              </a:solidFill>
              <a:latin typeface="Montserrat" pitchFamily="2" charset="77"/>
            </a:endParaRPr>
          </a:p>
        </p:txBody>
      </p:sp>
      <p:sp>
        <p:nvSpPr>
          <p:cNvPr id="5" name="TextBox 4">
            <a:extLst>
              <a:ext uri="{FF2B5EF4-FFF2-40B4-BE49-F238E27FC236}">
                <a16:creationId xmlns:a16="http://schemas.microsoft.com/office/drawing/2014/main" id="{F3DE47C6-F4FE-4F40-B653-CBC19715AA26}"/>
              </a:ext>
            </a:extLst>
          </p:cNvPr>
          <p:cNvSpPr txBox="1"/>
          <p:nvPr/>
        </p:nvSpPr>
        <p:spPr>
          <a:xfrm>
            <a:off x="945250" y="3732237"/>
            <a:ext cx="2191161" cy="338554"/>
          </a:xfrm>
          <a:prstGeom prst="rect">
            <a:avLst/>
          </a:prstGeom>
          <a:noFill/>
        </p:spPr>
        <p:txBody>
          <a:bodyPr wrap="square">
            <a:spAutoFit/>
          </a:bodyPr>
          <a:lstStyle/>
          <a:p>
            <a:r>
              <a:rPr lang="en-US" sz="1600" i="1" dirty="0">
                <a:solidFill>
                  <a:srgbClr val="0072CE"/>
                </a:solidFill>
                <a:latin typeface="Montserrat" pitchFamily="2" charset="77"/>
                <a:ea typeface="Calibri"/>
                <a:cs typeface="Calibri"/>
              </a:rPr>
              <a:t>Employer Resource</a:t>
            </a:r>
            <a:endParaRPr lang="en-US" sz="1600" i="1" dirty="0">
              <a:solidFill>
                <a:srgbClr val="0072CE"/>
              </a:solidFill>
              <a:latin typeface="Montserrat" pitchFamily="2" charset="77"/>
            </a:endParaRPr>
          </a:p>
        </p:txBody>
      </p:sp>
    </p:spTree>
    <p:extLst>
      <p:ext uri="{BB962C8B-B14F-4D97-AF65-F5344CB8AC3E}">
        <p14:creationId xmlns:p14="http://schemas.microsoft.com/office/powerpoint/2010/main" val="365607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6016391"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What is Neurodiversity?</a:t>
            </a:r>
          </a:p>
        </p:txBody>
      </p:sp>
      <p:pic>
        <p:nvPicPr>
          <p:cNvPr id="9" name="Picture 8">
            <a:extLst>
              <a:ext uri="{FF2B5EF4-FFF2-40B4-BE49-F238E27FC236}">
                <a16:creationId xmlns:a16="http://schemas.microsoft.com/office/drawing/2014/main" id="{4F063AEE-E9A2-DEA9-1B07-69C9CAF00EB0}"/>
              </a:ext>
            </a:extLst>
          </p:cNvPr>
          <p:cNvPicPr>
            <a:picLocks noChangeAspect="1"/>
          </p:cNvPicPr>
          <p:nvPr/>
        </p:nvPicPr>
        <p:blipFill>
          <a:blip r:embed="rId2"/>
          <a:stretch>
            <a:fillRect/>
          </a:stretch>
        </p:blipFill>
        <p:spPr>
          <a:xfrm>
            <a:off x="11071678" y="5999737"/>
            <a:ext cx="824852" cy="576920"/>
          </a:xfrm>
          <a:prstGeom prst="rect">
            <a:avLst/>
          </a:prstGeom>
        </p:spPr>
      </p:pic>
      <p:sp>
        <p:nvSpPr>
          <p:cNvPr id="3" name="TextBox 2">
            <a:extLst>
              <a:ext uri="{FF2B5EF4-FFF2-40B4-BE49-F238E27FC236}">
                <a16:creationId xmlns:a16="http://schemas.microsoft.com/office/drawing/2014/main" id="{194CBEFC-A6D6-F837-7F42-B0FABEFCE096}"/>
              </a:ext>
            </a:extLst>
          </p:cNvPr>
          <p:cNvSpPr txBox="1"/>
          <p:nvPr/>
        </p:nvSpPr>
        <p:spPr>
          <a:xfrm>
            <a:off x="947929" y="1133584"/>
            <a:ext cx="10296141" cy="923330"/>
          </a:xfrm>
          <a:prstGeom prst="rect">
            <a:avLst/>
          </a:prstGeom>
          <a:noFill/>
        </p:spPr>
        <p:txBody>
          <a:bodyPr wrap="square" lIns="91440" tIns="45720" rIns="91440" bIns="45720" rtlCol="0" anchor="t">
            <a:spAutoFit/>
          </a:bodyPr>
          <a:lstStyle/>
          <a:p>
            <a:pPr algn="ctr">
              <a:spcBef>
                <a:spcPts val="0"/>
              </a:spcBef>
              <a:spcAft>
                <a:spcPts val="0"/>
              </a:spcAft>
              <a:buSzPts val="1000"/>
              <a:tabLst>
                <a:tab pos="457200" algn="l"/>
              </a:tabLst>
            </a:pPr>
            <a:r>
              <a:rPr lang="en-US" sz="1800" i="1" dirty="0">
                <a:solidFill>
                  <a:srgbClr val="000000"/>
                </a:solidFill>
                <a:latin typeface="Montserrat" pitchFamily="2" charset="77"/>
                <a:ea typeface="Times New Roman" panose="02020603050405020304" pitchFamily="18" charset="0"/>
                <a:cs typeface="Arial"/>
              </a:rPr>
              <a:t>Neurodiversity describes the idea that people experience and interact with the world around them in many different ways; there is no one "right" way of thinking, learning, and behaving, and differences are not viewed as deficits. </a:t>
            </a:r>
            <a:r>
              <a:rPr lang="en-US" i="1" dirty="0">
                <a:solidFill>
                  <a:srgbClr val="000000"/>
                </a:solidFill>
                <a:latin typeface="Montserrat" pitchFamily="2" charset="77"/>
                <a:ea typeface="Times New Roman" panose="02020603050405020304" pitchFamily="18" charset="0"/>
                <a:cs typeface="Arial"/>
              </a:rPr>
              <a:t> </a:t>
            </a:r>
            <a:r>
              <a:rPr lang="en-US" sz="1400" i="1" dirty="0">
                <a:solidFill>
                  <a:srgbClr val="000000"/>
                </a:solidFill>
                <a:latin typeface="Montserrat" pitchFamily="2" charset="77"/>
                <a:ea typeface="Times New Roman" panose="02020603050405020304" pitchFamily="18" charset="0"/>
                <a:cs typeface="Arial"/>
              </a:rPr>
              <a:t>- Harvard Business Journal</a:t>
            </a:r>
          </a:p>
        </p:txBody>
      </p:sp>
      <p:pic>
        <p:nvPicPr>
          <p:cNvPr id="11" name="Picture 10">
            <a:extLst>
              <a:ext uri="{FF2B5EF4-FFF2-40B4-BE49-F238E27FC236}">
                <a16:creationId xmlns:a16="http://schemas.microsoft.com/office/drawing/2014/main" id="{7AA6221C-2B2B-C81D-49EE-9D6D70AAF331}"/>
              </a:ext>
            </a:extLst>
          </p:cNvPr>
          <p:cNvPicPr>
            <a:picLocks noChangeAspect="1"/>
          </p:cNvPicPr>
          <p:nvPr/>
        </p:nvPicPr>
        <p:blipFill>
          <a:blip r:embed="rId3"/>
          <a:srcRect/>
          <a:stretch/>
        </p:blipFill>
        <p:spPr>
          <a:xfrm>
            <a:off x="1078383" y="2296857"/>
            <a:ext cx="10175017" cy="3852015"/>
          </a:xfrm>
          <a:prstGeom prst="rect">
            <a:avLst/>
          </a:prstGeom>
        </p:spPr>
      </p:pic>
    </p:spTree>
    <p:extLst>
      <p:ext uri="{BB962C8B-B14F-4D97-AF65-F5344CB8AC3E}">
        <p14:creationId xmlns:p14="http://schemas.microsoft.com/office/powerpoint/2010/main" val="162671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10443885" cy="1077218"/>
          </a:xfrm>
          <a:prstGeom prst="rect">
            <a:avLst/>
          </a:prstGeom>
          <a:noFill/>
        </p:spPr>
        <p:txBody>
          <a:bodyPr wrap="none" lIns="91440" tIns="45720" rIns="91440" bIns="45720" rtlCol="0" anchor="t">
            <a:spAutoFit/>
          </a:bodyPr>
          <a:lstStyle/>
          <a:p>
            <a:r>
              <a:rPr lang="en-US" sz="3200" b="1" dirty="0">
                <a:solidFill>
                  <a:srgbClr val="00263E"/>
                </a:solidFill>
                <a:latin typeface="Montserrat" pitchFamily="2" charset="77"/>
                <a:cs typeface="Calibri"/>
              </a:rPr>
              <a:t>How neuro-inclusion benefits the organization: </a:t>
            </a:r>
          </a:p>
          <a:p>
            <a:r>
              <a:rPr lang="en-US" sz="3200" b="1" dirty="0">
                <a:solidFill>
                  <a:srgbClr val="0072CE"/>
                </a:solidFill>
                <a:latin typeface="Montserrat" pitchFamily="2" charset="77"/>
                <a:cs typeface="Calibri"/>
              </a:rPr>
              <a:t>Return on investment </a:t>
            </a:r>
          </a:p>
        </p:txBody>
      </p:sp>
      <p:pic>
        <p:nvPicPr>
          <p:cNvPr id="9" name="Picture 8">
            <a:extLst>
              <a:ext uri="{FF2B5EF4-FFF2-40B4-BE49-F238E27FC236}">
                <a16:creationId xmlns:a16="http://schemas.microsoft.com/office/drawing/2014/main" id="{4F063AEE-E9A2-DEA9-1B07-69C9CAF00EB0}"/>
              </a:ext>
            </a:extLst>
          </p:cNvPr>
          <p:cNvPicPr>
            <a:picLocks noChangeAspect="1"/>
          </p:cNvPicPr>
          <p:nvPr/>
        </p:nvPicPr>
        <p:blipFill>
          <a:blip r:embed="rId2"/>
          <a:stretch>
            <a:fillRect/>
          </a:stretch>
        </p:blipFill>
        <p:spPr>
          <a:xfrm>
            <a:off x="11071678" y="5999737"/>
            <a:ext cx="824852" cy="576920"/>
          </a:xfrm>
          <a:prstGeom prst="rect">
            <a:avLst/>
          </a:prstGeom>
        </p:spPr>
      </p:pic>
      <p:sp>
        <p:nvSpPr>
          <p:cNvPr id="2" name="TextBox 1">
            <a:extLst>
              <a:ext uri="{FF2B5EF4-FFF2-40B4-BE49-F238E27FC236}">
                <a16:creationId xmlns:a16="http://schemas.microsoft.com/office/drawing/2014/main" id="{DC922382-9749-38E4-166D-ABE110FE6D63}"/>
              </a:ext>
            </a:extLst>
          </p:cNvPr>
          <p:cNvSpPr txBox="1"/>
          <p:nvPr/>
        </p:nvSpPr>
        <p:spPr>
          <a:xfrm>
            <a:off x="491410" y="1694404"/>
            <a:ext cx="7333863" cy="4216539"/>
          </a:xfrm>
          <a:prstGeom prst="rect">
            <a:avLst/>
          </a:prstGeom>
          <a:noFill/>
        </p:spPr>
        <p:txBody>
          <a:bodyPr wrap="square" lIns="91440" tIns="45720" rIns="91440" bIns="45720" anchor="t">
            <a:spAutoFit/>
          </a:bodyPr>
          <a:lstStyle/>
          <a:p>
            <a:pPr lvl="1">
              <a:spcAft>
                <a:spcPts val="600"/>
              </a:spcAft>
            </a:pPr>
            <a:r>
              <a:rPr lang="en-US" sz="1400" kern="0" dirty="0">
                <a:latin typeface="Montserrat" pitchFamily="2" charset="77"/>
                <a:ea typeface="Arial" panose="020B0604020202020204" pitchFamily="34" charset="0"/>
              </a:rPr>
              <a:t>Neurodiversity at work programs are NOT for PR (while this is true, there are are also PR benefits – like neurodivergent talent wanting to come to your organization, attracting talent who cares about inclusivity, etc.), inclusive workplaces have proven benefits including:</a:t>
            </a:r>
            <a:br>
              <a:rPr lang="en-US" sz="1400" kern="0" dirty="0">
                <a:latin typeface="Montserrat" pitchFamily="2" charset="77"/>
                <a:ea typeface="Arial" panose="020B0604020202020204" pitchFamily="34" charset="0"/>
              </a:rPr>
            </a:br>
            <a:endParaRPr lang="en-US" sz="1400" kern="0" dirty="0">
              <a:latin typeface="Montserrat" pitchFamily="2" charset="77"/>
              <a:ea typeface="Arial" panose="020B0604020202020204" pitchFamily="34" charset="0"/>
            </a:endParaRPr>
          </a:p>
          <a:p>
            <a:pPr marL="1200150" lvl="2" indent="-285750">
              <a:spcAft>
                <a:spcPts val="600"/>
              </a:spcAft>
              <a:buFont typeface="Arial" panose="020B0604020202020204" pitchFamily="34" charset="0"/>
              <a:buChar char="•"/>
            </a:pPr>
            <a:r>
              <a:rPr lang="en-US" b="0" i="0" dirty="0">
                <a:effectLst/>
                <a:latin typeface="Montserrat" pitchFamily="2" charset="77"/>
              </a:rPr>
              <a:t>Increased productivity and efficiency</a:t>
            </a:r>
          </a:p>
          <a:p>
            <a:pPr marL="1200150" lvl="2" indent="-285750">
              <a:spcAft>
                <a:spcPts val="600"/>
              </a:spcAft>
              <a:buFont typeface="Arial" panose="020B0604020202020204" pitchFamily="34" charset="0"/>
              <a:buChar char="•"/>
            </a:pPr>
            <a:r>
              <a:rPr lang="en-US" b="0" i="0" dirty="0">
                <a:effectLst/>
                <a:latin typeface="Montserrat" pitchFamily="2" charset="77"/>
              </a:rPr>
              <a:t>Reduced turnover and the costs related to this</a:t>
            </a:r>
          </a:p>
          <a:p>
            <a:pPr marL="1200150" lvl="2" indent="-285750">
              <a:spcAft>
                <a:spcPts val="600"/>
              </a:spcAft>
              <a:buFont typeface="Arial" panose="020B0604020202020204" pitchFamily="34" charset="0"/>
              <a:buChar char="•"/>
            </a:pPr>
            <a:r>
              <a:rPr lang="en-US" b="0" i="0" dirty="0">
                <a:effectLst/>
                <a:latin typeface="Montserrat" pitchFamily="2" charset="77"/>
              </a:rPr>
              <a:t>Improved customer satisfaction and loyalty </a:t>
            </a:r>
          </a:p>
          <a:p>
            <a:pPr marL="1200150" lvl="2" indent="-285750">
              <a:spcAft>
                <a:spcPts val="600"/>
              </a:spcAft>
              <a:buFont typeface="Arial" panose="020B0604020202020204" pitchFamily="34" charset="0"/>
              <a:buChar char="•"/>
            </a:pPr>
            <a:r>
              <a:rPr lang="en-US" b="0" i="0" dirty="0">
                <a:effectLst/>
                <a:latin typeface="Montserrat" pitchFamily="2" charset="77"/>
              </a:rPr>
              <a:t>Improved innovation </a:t>
            </a:r>
          </a:p>
          <a:p>
            <a:pPr marL="1200150" lvl="2" indent="-285750">
              <a:spcAft>
                <a:spcPts val="600"/>
              </a:spcAft>
              <a:buFont typeface="Arial" panose="020B0604020202020204" pitchFamily="34" charset="0"/>
              <a:buChar char="•"/>
            </a:pPr>
            <a:r>
              <a:rPr lang="en-US" b="0" i="0" dirty="0">
                <a:effectLst/>
                <a:latin typeface="Montserrat" pitchFamily="2" charset="77"/>
              </a:rPr>
              <a:t>Employee engagement </a:t>
            </a:r>
          </a:p>
          <a:p>
            <a:pPr marL="1200150" lvl="2" indent="-285750">
              <a:spcAft>
                <a:spcPts val="600"/>
              </a:spcAft>
              <a:buFont typeface="Arial" panose="020B0604020202020204" pitchFamily="34" charset="0"/>
              <a:buChar char="•"/>
            </a:pPr>
            <a:r>
              <a:rPr lang="en-US" b="0" i="0" dirty="0">
                <a:effectLst/>
                <a:latin typeface="Montserrat" pitchFamily="2" charset="77"/>
              </a:rPr>
              <a:t>Cultivation of neurodivergent strengths to benefit the workplace</a:t>
            </a:r>
          </a:p>
          <a:p>
            <a:pPr marL="1200150" lvl="2" indent="-285750">
              <a:spcAft>
                <a:spcPts val="600"/>
              </a:spcAft>
              <a:buFont typeface="Arial" panose="020B0604020202020204" pitchFamily="34" charset="0"/>
              <a:buChar char="•"/>
            </a:pPr>
            <a:r>
              <a:rPr lang="en-US" b="0" i="0" dirty="0">
                <a:effectLst/>
                <a:latin typeface="Montserrat" pitchFamily="2" charset="77"/>
              </a:rPr>
              <a:t>Increased profitability </a:t>
            </a:r>
          </a:p>
          <a:p>
            <a:pPr marL="1200150" lvl="2" indent="-285750">
              <a:spcAft>
                <a:spcPts val="600"/>
              </a:spcAft>
              <a:buFont typeface="Arial" panose="020B0604020202020204" pitchFamily="34" charset="0"/>
              <a:buChar char="•"/>
            </a:pPr>
            <a:endParaRPr lang="en-US" sz="1400" b="0" i="0" dirty="0">
              <a:effectLst/>
              <a:latin typeface="Montserrat" pitchFamily="2" charset="77"/>
            </a:endParaRPr>
          </a:p>
        </p:txBody>
      </p:sp>
      <p:pic>
        <p:nvPicPr>
          <p:cNvPr id="8" name="Picture 7">
            <a:extLst>
              <a:ext uri="{FF2B5EF4-FFF2-40B4-BE49-F238E27FC236}">
                <a16:creationId xmlns:a16="http://schemas.microsoft.com/office/drawing/2014/main" id="{AADF19DC-3030-1A44-2838-BDDA0FCC0140}"/>
              </a:ext>
            </a:extLst>
          </p:cNvPr>
          <p:cNvPicPr>
            <a:picLocks noChangeAspect="1"/>
          </p:cNvPicPr>
          <p:nvPr/>
        </p:nvPicPr>
        <p:blipFill>
          <a:blip r:embed="rId3"/>
          <a:stretch>
            <a:fillRect/>
          </a:stretch>
        </p:blipFill>
        <p:spPr>
          <a:xfrm>
            <a:off x="7588649" y="1281645"/>
            <a:ext cx="3253522" cy="4820730"/>
          </a:xfrm>
          <a:prstGeom prst="rect">
            <a:avLst/>
          </a:prstGeom>
        </p:spPr>
      </p:pic>
      <p:sp>
        <p:nvSpPr>
          <p:cNvPr id="3" name="TextBox 2">
            <a:extLst>
              <a:ext uri="{FF2B5EF4-FFF2-40B4-BE49-F238E27FC236}">
                <a16:creationId xmlns:a16="http://schemas.microsoft.com/office/drawing/2014/main" id="{A2125D5B-FE7F-D6E9-D72B-80610E4E10E8}"/>
              </a:ext>
            </a:extLst>
          </p:cNvPr>
          <p:cNvSpPr txBox="1"/>
          <p:nvPr/>
        </p:nvSpPr>
        <p:spPr>
          <a:xfrm>
            <a:off x="8244549" y="6126228"/>
            <a:ext cx="1344726" cy="215444"/>
          </a:xfrm>
          <a:prstGeom prst="rect">
            <a:avLst/>
          </a:prstGeom>
          <a:noFill/>
        </p:spPr>
        <p:txBody>
          <a:bodyPr wrap="square" rtlCol="0">
            <a:spAutoFit/>
          </a:bodyPr>
          <a:lstStyle/>
          <a:p>
            <a:r>
              <a:rPr lang="en-US" sz="800" dirty="0">
                <a:solidFill>
                  <a:schemeClr val="bg1">
                    <a:lumMod val="65000"/>
                  </a:schemeClr>
                </a:solidFill>
                <a:latin typeface="Montserrat" pitchFamily="2" charset="77"/>
              </a:rPr>
              <a:t>Illustration by </a:t>
            </a:r>
            <a:r>
              <a:rPr lang="en-US" sz="800" dirty="0" err="1">
                <a:solidFill>
                  <a:schemeClr val="bg1">
                    <a:lumMod val="65000"/>
                  </a:schemeClr>
                </a:solidFill>
                <a:latin typeface="Montserrat" pitchFamily="2" charset="77"/>
              </a:rPr>
              <a:t>Freepik</a:t>
            </a:r>
            <a:endParaRPr lang="en-US" sz="800" dirty="0">
              <a:solidFill>
                <a:schemeClr val="bg1">
                  <a:lumMod val="65000"/>
                </a:schemeClr>
              </a:solidFill>
              <a:latin typeface="Montserrat" pitchFamily="2" charset="77"/>
            </a:endParaRPr>
          </a:p>
        </p:txBody>
      </p:sp>
    </p:spTree>
    <p:extLst>
      <p:ext uri="{BB962C8B-B14F-4D97-AF65-F5344CB8AC3E}">
        <p14:creationId xmlns:p14="http://schemas.microsoft.com/office/powerpoint/2010/main" val="40729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8454559"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Neurodiversity at Work Successes</a:t>
            </a:r>
          </a:p>
        </p:txBody>
      </p:sp>
      <p:pic>
        <p:nvPicPr>
          <p:cNvPr id="5" name="Picture 4">
            <a:extLst>
              <a:ext uri="{FF2B5EF4-FFF2-40B4-BE49-F238E27FC236}">
                <a16:creationId xmlns:a16="http://schemas.microsoft.com/office/drawing/2014/main" id="{E2BCC5AC-A1B1-4F99-B623-1222ABD8C718}"/>
              </a:ext>
            </a:extLst>
          </p:cNvPr>
          <p:cNvPicPr>
            <a:picLocks noChangeAspect="1"/>
          </p:cNvPicPr>
          <p:nvPr/>
        </p:nvPicPr>
        <p:blipFill>
          <a:blip r:embed="rId2"/>
          <a:srcRect/>
          <a:stretch/>
        </p:blipFill>
        <p:spPr>
          <a:xfrm>
            <a:off x="1021388" y="1265188"/>
            <a:ext cx="9783462" cy="4951752"/>
          </a:xfrm>
          <a:prstGeom prst="rect">
            <a:avLst/>
          </a:prstGeom>
        </p:spPr>
      </p:pic>
      <p:pic>
        <p:nvPicPr>
          <p:cNvPr id="6" name="Picture 5">
            <a:extLst>
              <a:ext uri="{FF2B5EF4-FFF2-40B4-BE49-F238E27FC236}">
                <a16:creationId xmlns:a16="http://schemas.microsoft.com/office/drawing/2014/main" id="{CB8A73ED-9DB2-049E-2C9D-3AC46F3F7D6B}"/>
              </a:ext>
            </a:extLst>
          </p:cNvPr>
          <p:cNvPicPr>
            <a:picLocks noChangeAspect="1"/>
          </p:cNvPicPr>
          <p:nvPr/>
        </p:nvPicPr>
        <p:blipFill>
          <a:blip r:embed="rId3"/>
          <a:stretch>
            <a:fillRect/>
          </a:stretch>
        </p:blipFill>
        <p:spPr>
          <a:xfrm>
            <a:off x="11071678" y="5999737"/>
            <a:ext cx="824852" cy="576920"/>
          </a:xfrm>
          <a:prstGeom prst="rect">
            <a:avLst/>
          </a:prstGeom>
        </p:spPr>
      </p:pic>
    </p:spTree>
    <p:extLst>
      <p:ext uri="{BB962C8B-B14F-4D97-AF65-F5344CB8AC3E}">
        <p14:creationId xmlns:p14="http://schemas.microsoft.com/office/powerpoint/2010/main" val="172318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9796272"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How? </a:t>
            </a:r>
            <a:r>
              <a:rPr lang="en-US" sz="3600" b="1" dirty="0" err="1">
                <a:solidFill>
                  <a:srgbClr val="00263E"/>
                </a:solidFill>
                <a:latin typeface="Montserrat" pitchFamily="2" charset="77"/>
                <a:cs typeface="Calibri"/>
              </a:rPr>
              <a:t>Neuroinclusive</a:t>
            </a:r>
            <a:r>
              <a:rPr lang="en-US" sz="3600" b="1" dirty="0">
                <a:solidFill>
                  <a:srgbClr val="00263E"/>
                </a:solidFill>
                <a:latin typeface="Montserrat" pitchFamily="2" charset="77"/>
                <a:cs typeface="Calibri"/>
              </a:rPr>
              <a:t> Universal Design: </a:t>
            </a:r>
          </a:p>
        </p:txBody>
      </p:sp>
      <p:sp>
        <p:nvSpPr>
          <p:cNvPr id="3" name="TextBox 2">
            <a:extLst>
              <a:ext uri="{FF2B5EF4-FFF2-40B4-BE49-F238E27FC236}">
                <a16:creationId xmlns:a16="http://schemas.microsoft.com/office/drawing/2014/main" id="{81487FE7-6B49-C1E8-DFDF-9CEC1E770516}"/>
              </a:ext>
            </a:extLst>
          </p:cNvPr>
          <p:cNvSpPr txBox="1"/>
          <p:nvPr/>
        </p:nvSpPr>
        <p:spPr>
          <a:xfrm>
            <a:off x="1293245" y="1193485"/>
            <a:ext cx="10314037" cy="646331"/>
          </a:xfrm>
          <a:prstGeom prst="rect">
            <a:avLst/>
          </a:prstGeom>
          <a:noFill/>
        </p:spPr>
        <p:txBody>
          <a:bodyPr wrap="square" lIns="91440" tIns="45720" rIns="91440" bIns="45720" rtlCol="0" anchor="t">
            <a:spAutoFit/>
          </a:bodyPr>
          <a:lstStyle/>
          <a:p>
            <a:pPr>
              <a:spcBef>
                <a:spcPts val="0"/>
              </a:spcBef>
              <a:spcAft>
                <a:spcPts val="0"/>
              </a:spcAft>
              <a:buSzPts val="1000"/>
              <a:tabLst>
                <a:tab pos="457200" algn="l"/>
              </a:tabLst>
            </a:pPr>
            <a:r>
              <a:rPr lang="en-US" sz="1800" dirty="0">
                <a:solidFill>
                  <a:srgbClr val="000000"/>
                </a:solidFill>
                <a:latin typeface="Montserrat" pitchFamily="2" charset="77"/>
                <a:ea typeface="Times New Roman" panose="02020603050405020304" pitchFamily="18" charset="0"/>
                <a:cs typeface="Arial"/>
              </a:rPr>
              <a:t>Implementing a neurodiverse-friendly work environment is low cost AND often provides benefits to neurotypical members on the team too... this is called Universal Design.</a:t>
            </a:r>
          </a:p>
        </p:txBody>
      </p:sp>
      <p:pic>
        <p:nvPicPr>
          <p:cNvPr id="11" name="Picture 10">
            <a:extLst>
              <a:ext uri="{FF2B5EF4-FFF2-40B4-BE49-F238E27FC236}">
                <a16:creationId xmlns:a16="http://schemas.microsoft.com/office/drawing/2014/main" id="{D7A7B1E4-C256-1D4F-913B-C314CD5B989D}"/>
              </a:ext>
            </a:extLst>
          </p:cNvPr>
          <p:cNvPicPr>
            <a:picLocks noChangeAspect="1"/>
          </p:cNvPicPr>
          <p:nvPr/>
        </p:nvPicPr>
        <p:blipFill>
          <a:blip r:embed="rId2"/>
          <a:stretch>
            <a:fillRect/>
          </a:stretch>
        </p:blipFill>
        <p:spPr>
          <a:xfrm>
            <a:off x="946528" y="2059128"/>
            <a:ext cx="10763390" cy="4668776"/>
          </a:xfrm>
          <a:prstGeom prst="rect">
            <a:avLst/>
          </a:prstGeom>
        </p:spPr>
      </p:pic>
      <p:sp>
        <p:nvSpPr>
          <p:cNvPr id="2" name="TextBox 1">
            <a:extLst>
              <a:ext uri="{FF2B5EF4-FFF2-40B4-BE49-F238E27FC236}">
                <a16:creationId xmlns:a16="http://schemas.microsoft.com/office/drawing/2014/main" id="{03F7E4C8-0A1F-7075-8061-F8F26EA7AC29}"/>
              </a:ext>
            </a:extLst>
          </p:cNvPr>
          <p:cNvSpPr txBox="1"/>
          <p:nvPr/>
        </p:nvSpPr>
        <p:spPr>
          <a:xfrm>
            <a:off x="946528" y="6268035"/>
            <a:ext cx="1344726" cy="215444"/>
          </a:xfrm>
          <a:prstGeom prst="rect">
            <a:avLst/>
          </a:prstGeom>
          <a:noFill/>
        </p:spPr>
        <p:txBody>
          <a:bodyPr wrap="square" rtlCol="0">
            <a:spAutoFit/>
          </a:bodyPr>
          <a:lstStyle/>
          <a:p>
            <a:r>
              <a:rPr lang="en-US" sz="800" dirty="0">
                <a:solidFill>
                  <a:schemeClr val="bg1">
                    <a:lumMod val="65000"/>
                  </a:schemeClr>
                </a:solidFill>
                <a:latin typeface="Montserrat" pitchFamily="2" charset="77"/>
              </a:rPr>
              <a:t>Illustrations by </a:t>
            </a:r>
            <a:r>
              <a:rPr lang="en-US" sz="800" dirty="0" err="1">
                <a:solidFill>
                  <a:schemeClr val="bg1">
                    <a:lumMod val="65000"/>
                  </a:schemeClr>
                </a:solidFill>
                <a:latin typeface="Montserrat" pitchFamily="2" charset="77"/>
              </a:rPr>
              <a:t>Freepik</a:t>
            </a:r>
            <a:endParaRPr lang="en-US" sz="800" dirty="0">
              <a:solidFill>
                <a:schemeClr val="bg1">
                  <a:lumMod val="65000"/>
                </a:schemeClr>
              </a:solidFill>
              <a:latin typeface="Montserrat" pitchFamily="2" charset="77"/>
            </a:endParaRPr>
          </a:p>
        </p:txBody>
      </p:sp>
    </p:spTree>
    <p:extLst>
      <p:ext uri="{BB962C8B-B14F-4D97-AF65-F5344CB8AC3E}">
        <p14:creationId xmlns:p14="http://schemas.microsoft.com/office/powerpoint/2010/main" val="77091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7101624"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Inclusive Work Environment</a:t>
            </a:r>
          </a:p>
        </p:txBody>
      </p:sp>
      <p:pic>
        <p:nvPicPr>
          <p:cNvPr id="2" name="Picture 1">
            <a:extLst>
              <a:ext uri="{FF2B5EF4-FFF2-40B4-BE49-F238E27FC236}">
                <a16:creationId xmlns:a16="http://schemas.microsoft.com/office/drawing/2014/main" id="{0C6A7202-7964-2C52-B530-2E60BE29FB15}"/>
              </a:ext>
            </a:extLst>
          </p:cNvPr>
          <p:cNvPicPr>
            <a:picLocks noChangeAspect="1"/>
          </p:cNvPicPr>
          <p:nvPr/>
        </p:nvPicPr>
        <p:blipFill>
          <a:blip r:embed="rId2"/>
          <a:stretch>
            <a:fillRect/>
          </a:stretch>
        </p:blipFill>
        <p:spPr>
          <a:xfrm>
            <a:off x="11071678" y="5999737"/>
            <a:ext cx="824852" cy="576920"/>
          </a:xfrm>
          <a:prstGeom prst="rect">
            <a:avLst/>
          </a:prstGeom>
        </p:spPr>
      </p:pic>
      <p:sp>
        <p:nvSpPr>
          <p:cNvPr id="3" name="TextBox 2">
            <a:extLst>
              <a:ext uri="{FF2B5EF4-FFF2-40B4-BE49-F238E27FC236}">
                <a16:creationId xmlns:a16="http://schemas.microsoft.com/office/drawing/2014/main" id="{372085F5-36F6-D959-8BAB-8F5F989EB3F3}"/>
              </a:ext>
            </a:extLst>
          </p:cNvPr>
          <p:cNvSpPr txBox="1"/>
          <p:nvPr/>
        </p:nvSpPr>
        <p:spPr>
          <a:xfrm>
            <a:off x="1293245" y="1262896"/>
            <a:ext cx="8727833" cy="4262705"/>
          </a:xfrm>
          <a:prstGeom prst="rect">
            <a:avLst/>
          </a:prstGeom>
          <a:noFill/>
        </p:spPr>
        <p:txBody>
          <a:bodyPr wrap="square" lIns="91440" tIns="45720" rIns="91440" bIns="45720" rtlCol="0" anchor="t">
            <a:spAutoFit/>
          </a:bodyPr>
          <a:lstStyle/>
          <a:p>
            <a:pPr>
              <a:spcBef>
                <a:spcPts val="0"/>
              </a:spcBef>
              <a:spcAft>
                <a:spcPts val="0"/>
              </a:spcAft>
              <a:buSzPts val="1000"/>
              <a:tabLst>
                <a:tab pos="457200" algn="l"/>
              </a:tabLst>
            </a:pPr>
            <a:r>
              <a:rPr lang="en-US" sz="2000" dirty="0">
                <a:solidFill>
                  <a:srgbClr val="000000"/>
                </a:solidFill>
                <a:latin typeface="Montserrat" pitchFamily="2" charset="77"/>
                <a:ea typeface="Times New Roman" panose="02020603050405020304" pitchFamily="18" charset="0"/>
                <a:cs typeface="Arial"/>
              </a:rPr>
              <a:t>Developing and maintain an inclusive work environment is good for </a:t>
            </a:r>
            <a:r>
              <a:rPr lang="en-US" sz="2000" i="1" dirty="0">
                <a:solidFill>
                  <a:srgbClr val="000000"/>
                </a:solidFill>
                <a:latin typeface="Montserrat" pitchFamily="2" charset="77"/>
                <a:ea typeface="Times New Roman" panose="02020603050405020304" pitchFamily="18" charset="0"/>
                <a:cs typeface="Arial"/>
              </a:rPr>
              <a:t>all</a:t>
            </a:r>
            <a:r>
              <a:rPr lang="en-US" sz="2000" dirty="0">
                <a:solidFill>
                  <a:srgbClr val="000000"/>
                </a:solidFill>
                <a:latin typeface="Montserrat" pitchFamily="2" charset="77"/>
                <a:ea typeface="Times New Roman" panose="02020603050405020304" pitchFamily="18" charset="0"/>
                <a:cs typeface="Arial"/>
              </a:rPr>
              <a:t> employees. </a:t>
            </a:r>
          </a:p>
          <a:p>
            <a:pPr>
              <a:spcBef>
                <a:spcPts val="0"/>
              </a:spcBef>
              <a:spcAft>
                <a:spcPts val="0"/>
              </a:spcAft>
              <a:buSzPts val="1000"/>
              <a:tabLst>
                <a:tab pos="457200" algn="l"/>
              </a:tabLst>
            </a:pPr>
            <a:endParaRPr lang="en-US" sz="2000" dirty="0">
              <a:solidFill>
                <a:srgbClr val="000000"/>
              </a:solidFill>
              <a:latin typeface="Montserrat" pitchFamily="2" charset="77"/>
              <a:ea typeface="Times New Roman" panose="02020603050405020304" pitchFamily="18" charset="0"/>
              <a:cs typeface="Arial"/>
            </a:endParaRPr>
          </a:p>
          <a:p>
            <a:pPr>
              <a:spcBef>
                <a:spcPts val="0"/>
              </a:spcBef>
              <a:spcAft>
                <a:spcPts val="0"/>
              </a:spcAft>
              <a:buSzPts val="1000"/>
              <a:tabLst>
                <a:tab pos="457200" algn="l"/>
              </a:tabLst>
            </a:pPr>
            <a:r>
              <a:rPr lang="en-US" sz="2000" dirty="0">
                <a:solidFill>
                  <a:srgbClr val="000000"/>
                </a:solidFill>
                <a:latin typeface="Montserrat" pitchFamily="2" charset="77"/>
                <a:ea typeface="Times New Roman" panose="02020603050405020304" pitchFamily="18" charset="0"/>
                <a:cs typeface="Arial"/>
              </a:rPr>
              <a:t>How we can ensure an inclusive environment:</a:t>
            </a:r>
            <a:br>
              <a:rPr lang="en-US" sz="1800" dirty="0">
                <a:solidFill>
                  <a:srgbClr val="000000"/>
                </a:solidFill>
                <a:latin typeface="Montserrat" pitchFamily="2" charset="77"/>
                <a:ea typeface="Times New Roman" panose="02020603050405020304" pitchFamily="18" charset="0"/>
                <a:cs typeface="Arial"/>
              </a:rPr>
            </a:br>
            <a:endParaRPr lang="en-US" sz="1800" dirty="0">
              <a:solidFill>
                <a:srgbClr val="000000"/>
              </a:solidFill>
              <a:latin typeface="Montserrat" pitchFamily="2" charset="77"/>
              <a:ea typeface="Times New Roman" panose="02020603050405020304" pitchFamily="18" charset="0"/>
              <a:cs typeface="Arial"/>
            </a:endParaRPr>
          </a:p>
          <a:p>
            <a:pPr marL="742950" lvl="1" indent="-285750">
              <a:lnSpc>
                <a:spcPct val="150000"/>
              </a:lnSpc>
              <a:buSzPts val="1000"/>
              <a:buFont typeface="Arial" panose="020B0604020202020204" pitchFamily="34" charset="0"/>
              <a:buChar char="•"/>
              <a:tabLst>
                <a:tab pos="457200" algn="l"/>
              </a:tabLst>
            </a:pPr>
            <a:r>
              <a:rPr lang="en-US" dirty="0">
                <a:solidFill>
                  <a:srgbClr val="000000"/>
                </a:solidFill>
                <a:latin typeface="Montserrat" pitchFamily="2" charset="77"/>
                <a:ea typeface="Times New Roman" panose="02020603050405020304" pitchFamily="18" charset="0"/>
                <a:cs typeface="Arial"/>
              </a:rPr>
              <a:t>Implement training programs tailored to individual needs</a:t>
            </a:r>
          </a:p>
          <a:p>
            <a:pPr marL="742950" lvl="1" indent="-285750">
              <a:lnSpc>
                <a:spcPct val="150000"/>
              </a:lnSpc>
              <a:buSzPts val="1000"/>
              <a:buFont typeface="Arial" panose="020B0604020202020204" pitchFamily="34" charset="0"/>
              <a:buChar char="•"/>
              <a:tabLst>
                <a:tab pos="457200" algn="l"/>
              </a:tabLst>
            </a:pPr>
            <a:r>
              <a:rPr lang="en-US" dirty="0">
                <a:solidFill>
                  <a:srgbClr val="000000"/>
                </a:solidFill>
                <a:latin typeface="Montserrat" pitchFamily="2" charset="77"/>
                <a:ea typeface="Times New Roman" panose="02020603050405020304" pitchFamily="18" charset="0"/>
                <a:cs typeface="Arial"/>
              </a:rPr>
              <a:t>Create sensory-friendly workspaces</a:t>
            </a:r>
          </a:p>
          <a:p>
            <a:pPr marL="742950" lvl="1" indent="-285750">
              <a:lnSpc>
                <a:spcPct val="150000"/>
              </a:lnSpc>
              <a:buSzPts val="1000"/>
              <a:buFont typeface="Arial" panose="020B0604020202020204" pitchFamily="34" charset="0"/>
              <a:buChar char="•"/>
              <a:tabLst>
                <a:tab pos="457200" algn="l"/>
              </a:tabLst>
            </a:pPr>
            <a:r>
              <a:rPr lang="en-US" dirty="0">
                <a:solidFill>
                  <a:srgbClr val="000000"/>
                </a:solidFill>
                <a:latin typeface="Montserrat" pitchFamily="2" charset="77"/>
                <a:ea typeface="Times New Roman" panose="02020603050405020304" pitchFamily="18" charset="0"/>
                <a:cs typeface="Arial"/>
              </a:rPr>
              <a:t>Emphasize clear communication and expectations</a:t>
            </a:r>
          </a:p>
          <a:p>
            <a:pPr marL="742950" lvl="1" indent="-285750">
              <a:lnSpc>
                <a:spcPct val="150000"/>
              </a:lnSpc>
              <a:buSzPts val="1000"/>
              <a:buFont typeface="Arial" panose="020B0604020202020204" pitchFamily="34" charset="0"/>
              <a:buChar char="•"/>
              <a:tabLst>
                <a:tab pos="457200" algn="l"/>
              </a:tabLst>
            </a:pPr>
            <a:r>
              <a:rPr lang="en-US" dirty="0">
                <a:solidFill>
                  <a:srgbClr val="000000"/>
                </a:solidFill>
                <a:latin typeface="Montserrat" pitchFamily="2" charset="77"/>
                <a:ea typeface="Times New Roman" panose="02020603050405020304" pitchFamily="18" charset="0"/>
                <a:cs typeface="Arial"/>
              </a:rPr>
              <a:t>Create mentoring and support networks</a:t>
            </a:r>
          </a:p>
          <a:p>
            <a:pPr marL="742950" lvl="1" indent="-285750">
              <a:lnSpc>
                <a:spcPct val="150000"/>
              </a:lnSpc>
              <a:buSzPts val="1000"/>
              <a:buFont typeface="Arial" panose="020B0604020202020204" pitchFamily="34" charset="0"/>
              <a:buChar char="•"/>
              <a:tabLst>
                <a:tab pos="457200" algn="l"/>
              </a:tabLst>
            </a:pPr>
            <a:r>
              <a:rPr lang="en-US" dirty="0">
                <a:solidFill>
                  <a:srgbClr val="000000"/>
                </a:solidFill>
                <a:latin typeface="Montserrat" pitchFamily="2" charset="77"/>
                <a:ea typeface="Times New Roman" panose="02020603050405020304" pitchFamily="18" charset="0"/>
                <a:cs typeface="Arial"/>
              </a:rPr>
              <a:t>Embrace flexible work arrangements </a:t>
            </a:r>
          </a:p>
          <a:p>
            <a:pPr>
              <a:spcBef>
                <a:spcPts val="0"/>
              </a:spcBef>
              <a:spcAft>
                <a:spcPts val="0"/>
              </a:spcAft>
              <a:buSzPts val="1000"/>
              <a:tabLst>
                <a:tab pos="457200" algn="l"/>
              </a:tabLst>
            </a:pPr>
            <a:endParaRPr lang="en-US" sz="2000" dirty="0">
              <a:solidFill>
                <a:srgbClr val="000000"/>
              </a:solidFill>
              <a:latin typeface="Montserrat" pitchFamily="2" charset="77"/>
              <a:ea typeface="Times New Roman" panose="02020603050405020304" pitchFamily="18" charset="0"/>
              <a:cs typeface="Arial"/>
            </a:endParaRPr>
          </a:p>
          <a:p>
            <a:pPr>
              <a:spcBef>
                <a:spcPts val="0"/>
              </a:spcBef>
              <a:spcAft>
                <a:spcPts val="0"/>
              </a:spcAft>
              <a:buSzPts val="1000"/>
              <a:tabLst>
                <a:tab pos="457200" algn="l"/>
              </a:tabLst>
            </a:pPr>
            <a:endParaRPr lang="en-US" sz="1800" dirty="0">
              <a:solidFill>
                <a:srgbClr val="000000"/>
              </a:solidFill>
              <a:latin typeface="Montserrat" pitchFamily="2" charset="77"/>
              <a:ea typeface="Times New Roman" panose="02020603050405020304" pitchFamily="18" charset="0"/>
              <a:cs typeface="Arial"/>
            </a:endParaRPr>
          </a:p>
        </p:txBody>
      </p:sp>
      <p:pic>
        <p:nvPicPr>
          <p:cNvPr id="6" name="Picture 5">
            <a:extLst>
              <a:ext uri="{FF2B5EF4-FFF2-40B4-BE49-F238E27FC236}">
                <a16:creationId xmlns:a16="http://schemas.microsoft.com/office/drawing/2014/main" id="{E096F130-F20C-CB53-FD7F-536FA293A3ED}"/>
              </a:ext>
            </a:extLst>
          </p:cNvPr>
          <p:cNvPicPr>
            <a:picLocks noChangeAspect="1"/>
          </p:cNvPicPr>
          <p:nvPr/>
        </p:nvPicPr>
        <p:blipFill>
          <a:blip r:embed="rId3"/>
          <a:stretch>
            <a:fillRect/>
          </a:stretch>
        </p:blipFill>
        <p:spPr>
          <a:xfrm>
            <a:off x="7375761" y="4326537"/>
            <a:ext cx="3462701" cy="1961660"/>
          </a:xfrm>
          <a:prstGeom prst="rect">
            <a:avLst/>
          </a:prstGeom>
        </p:spPr>
      </p:pic>
      <p:sp>
        <p:nvSpPr>
          <p:cNvPr id="5" name="TextBox 4">
            <a:extLst>
              <a:ext uri="{FF2B5EF4-FFF2-40B4-BE49-F238E27FC236}">
                <a16:creationId xmlns:a16="http://schemas.microsoft.com/office/drawing/2014/main" id="{A71D7EA0-155C-15E3-EFB9-045872920E97}"/>
              </a:ext>
            </a:extLst>
          </p:cNvPr>
          <p:cNvSpPr txBox="1"/>
          <p:nvPr/>
        </p:nvSpPr>
        <p:spPr>
          <a:xfrm>
            <a:off x="7783988" y="6287641"/>
            <a:ext cx="1344726" cy="215444"/>
          </a:xfrm>
          <a:prstGeom prst="rect">
            <a:avLst/>
          </a:prstGeom>
          <a:noFill/>
        </p:spPr>
        <p:txBody>
          <a:bodyPr wrap="square" rtlCol="0">
            <a:spAutoFit/>
          </a:bodyPr>
          <a:lstStyle/>
          <a:p>
            <a:r>
              <a:rPr lang="en-US" sz="800" dirty="0">
                <a:solidFill>
                  <a:schemeClr val="bg1">
                    <a:lumMod val="65000"/>
                  </a:schemeClr>
                </a:solidFill>
                <a:latin typeface="Montserrat" pitchFamily="2" charset="77"/>
              </a:rPr>
              <a:t>Illustration by </a:t>
            </a:r>
            <a:r>
              <a:rPr lang="en-US" sz="800" dirty="0" err="1">
                <a:solidFill>
                  <a:schemeClr val="bg1">
                    <a:lumMod val="65000"/>
                  </a:schemeClr>
                </a:solidFill>
                <a:latin typeface="Montserrat" pitchFamily="2" charset="77"/>
              </a:rPr>
              <a:t>Freepik</a:t>
            </a:r>
            <a:endParaRPr lang="en-US" sz="800" dirty="0">
              <a:solidFill>
                <a:schemeClr val="bg1">
                  <a:lumMod val="65000"/>
                </a:schemeClr>
              </a:solidFill>
              <a:latin typeface="Montserrat" pitchFamily="2" charset="77"/>
            </a:endParaRPr>
          </a:p>
        </p:txBody>
      </p:sp>
    </p:spTree>
    <p:extLst>
      <p:ext uri="{BB962C8B-B14F-4D97-AF65-F5344CB8AC3E}">
        <p14:creationId xmlns:p14="http://schemas.microsoft.com/office/powerpoint/2010/main" val="328004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9EBAF0B-47B6-2D53-F14A-62D51C7D1C0B}"/>
              </a:ext>
            </a:extLst>
          </p:cNvPr>
          <p:cNvPicPr>
            <a:picLocks noChangeAspect="1"/>
          </p:cNvPicPr>
          <p:nvPr/>
        </p:nvPicPr>
        <p:blipFill>
          <a:blip r:embed="rId2"/>
          <a:stretch>
            <a:fillRect/>
          </a:stretch>
        </p:blipFill>
        <p:spPr>
          <a:xfrm>
            <a:off x="787918" y="712723"/>
            <a:ext cx="10866095" cy="5634731"/>
          </a:xfrm>
          <a:prstGeom prst="rect">
            <a:avLst/>
          </a:prstGeom>
        </p:spPr>
      </p:pic>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4015843"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Where to Begin</a:t>
            </a:r>
          </a:p>
        </p:txBody>
      </p:sp>
      <p:pic>
        <p:nvPicPr>
          <p:cNvPr id="2" name="Picture 1">
            <a:extLst>
              <a:ext uri="{FF2B5EF4-FFF2-40B4-BE49-F238E27FC236}">
                <a16:creationId xmlns:a16="http://schemas.microsoft.com/office/drawing/2014/main" id="{0C6A7202-7964-2C52-B530-2E60BE29FB15}"/>
              </a:ext>
            </a:extLst>
          </p:cNvPr>
          <p:cNvPicPr>
            <a:picLocks noChangeAspect="1"/>
          </p:cNvPicPr>
          <p:nvPr/>
        </p:nvPicPr>
        <p:blipFill>
          <a:blip r:embed="rId3"/>
          <a:stretch>
            <a:fillRect/>
          </a:stretch>
        </p:blipFill>
        <p:spPr>
          <a:xfrm>
            <a:off x="11071678" y="6009068"/>
            <a:ext cx="824852" cy="576920"/>
          </a:xfrm>
          <a:prstGeom prst="rect">
            <a:avLst/>
          </a:prstGeom>
        </p:spPr>
      </p:pic>
      <p:sp>
        <p:nvSpPr>
          <p:cNvPr id="5" name="TextBox 4">
            <a:extLst>
              <a:ext uri="{FF2B5EF4-FFF2-40B4-BE49-F238E27FC236}">
                <a16:creationId xmlns:a16="http://schemas.microsoft.com/office/drawing/2014/main" id="{D0908985-DA5E-BC72-7433-03E18FF70BE6}"/>
              </a:ext>
            </a:extLst>
          </p:cNvPr>
          <p:cNvSpPr txBox="1"/>
          <p:nvPr/>
        </p:nvSpPr>
        <p:spPr>
          <a:xfrm>
            <a:off x="3545363" y="4050029"/>
            <a:ext cx="1963317"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rPr>
              <a:t>Monthly diversity emails highlighting different neurodiverse conditions</a:t>
            </a:r>
          </a:p>
        </p:txBody>
      </p:sp>
      <p:sp>
        <p:nvSpPr>
          <p:cNvPr id="6" name="TextBox 5">
            <a:extLst>
              <a:ext uri="{FF2B5EF4-FFF2-40B4-BE49-F238E27FC236}">
                <a16:creationId xmlns:a16="http://schemas.microsoft.com/office/drawing/2014/main" id="{ABE71F8B-2A8D-4CD9-8514-15757CDD1EFE}"/>
              </a:ext>
            </a:extLst>
          </p:cNvPr>
          <p:cNvSpPr txBox="1"/>
          <p:nvPr/>
        </p:nvSpPr>
        <p:spPr>
          <a:xfrm>
            <a:off x="4003091" y="2182197"/>
            <a:ext cx="1639077"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ea typeface="Calibri"/>
                <a:cs typeface="Calibri"/>
              </a:rPr>
              <a:t>Incorporate neuro-inclusive job boards into HR posting list</a:t>
            </a:r>
          </a:p>
        </p:txBody>
      </p:sp>
      <p:sp>
        <p:nvSpPr>
          <p:cNvPr id="8" name="TextBox 7">
            <a:extLst>
              <a:ext uri="{FF2B5EF4-FFF2-40B4-BE49-F238E27FC236}">
                <a16:creationId xmlns:a16="http://schemas.microsoft.com/office/drawing/2014/main" id="{8D7CFA7F-5994-5C81-8038-E49007281C78}"/>
              </a:ext>
            </a:extLst>
          </p:cNvPr>
          <p:cNvSpPr txBox="1"/>
          <p:nvPr/>
        </p:nvSpPr>
        <p:spPr>
          <a:xfrm>
            <a:off x="6871217" y="2751610"/>
            <a:ext cx="1875713"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rPr>
              <a:t>Train all staff on neuro-inclusive practices</a:t>
            </a:r>
          </a:p>
        </p:txBody>
      </p:sp>
      <p:sp>
        <p:nvSpPr>
          <p:cNvPr id="9" name="TextBox 8">
            <a:extLst>
              <a:ext uri="{FF2B5EF4-FFF2-40B4-BE49-F238E27FC236}">
                <a16:creationId xmlns:a16="http://schemas.microsoft.com/office/drawing/2014/main" id="{BDE8188E-4B36-A725-F6AE-922CCAB03693}"/>
              </a:ext>
            </a:extLst>
          </p:cNvPr>
          <p:cNvSpPr txBox="1"/>
          <p:nvPr/>
        </p:nvSpPr>
        <p:spPr>
          <a:xfrm>
            <a:off x="9207628" y="1258968"/>
            <a:ext cx="214241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ea typeface="Calibri"/>
                <a:cs typeface="Calibri"/>
              </a:rPr>
              <a:t>Create a Neuro-inclusive</a:t>
            </a:r>
            <a:br>
              <a:rPr lang="en-US" sz="1050" dirty="0">
                <a:solidFill>
                  <a:srgbClr val="00263E"/>
                </a:solidFill>
                <a:latin typeface="Montserrat" pitchFamily="2" charset="77"/>
                <a:ea typeface="Calibri"/>
                <a:cs typeface="Calibri"/>
              </a:rPr>
            </a:br>
            <a:r>
              <a:rPr lang="en-US" sz="1050" dirty="0">
                <a:solidFill>
                  <a:srgbClr val="00263E"/>
                </a:solidFill>
                <a:latin typeface="Montserrat" pitchFamily="2" charset="77"/>
                <a:ea typeface="Calibri"/>
                <a:cs typeface="Calibri"/>
              </a:rPr>
              <a:t>Employee Resource Group</a:t>
            </a:r>
            <a:endParaRPr lang="en-US" sz="1050" dirty="0">
              <a:solidFill>
                <a:srgbClr val="00263E"/>
              </a:solidFill>
              <a:latin typeface="Montserrat" pitchFamily="2" charset="77"/>
            </a:endParaRPr>
          </a:p>
        </p:txBody>
      </p:sp>
      <p:sp>
        <p:nvSpPr>
          <p:cNvPr id="10" name="TextBox 9">
            <a:extLst>
              <a:ext uri="{FF2B5EF4-FFF2-40B4-BE49-F238E27FC236}">
                <a16:creationId xmlns:a16="http://schemas.microsoft.com/office/drawing/2014/main" id="{13C66602-DF5D-2BCF-1E3F-F19FD3C23014}"/>
              </a:ext>
            </a:extLst>
          </p:cNvPr>
          <p:cNvSpPr txBox="1"/>
          <p:nvPr/>
        </p:nvSpPr>
        <p:spPr>
          <a:xfrm>
            <a:off x="946528" y="4790874"/>
            <a:ext cx="2149152"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rPr>
              <a:t>Add an accommodations statement to all job postings</a:t>
            </a:r>
          </a:p>
        </p:txBody>
      </p:sp>
      <p:sp>
        <p:nvSpPr>
          <p:cNvPr id="11" name="TextBox 10">
            <a:extLst>
              <a:ext uri="{FF2B5EF4-FFF2-40B4-BE49-F238E27FC236}">
                <a16:creationId xmlns:a16="http://schemas.microsoft.com/office/drawing/2014/main" id="{E9B97E5F-BCB0-F7C3-F1C0-C03C600378E5}"/>
              </a:ext>
            </a:extLst>
          </p:cNvPr>
          <p:cNvSpPr txBox="1"/>
          <p:nvPr/>
        </p:nvSpPr>
        <p:spPr>
          <a:xfrm>
            <a:off x="3175517" y="5515587"/>
            <a:ext cx="20747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ea typeface="Calibri"/>
                <a:cs typeface="Calibri"/>
              </a:rPr>
              <a:t>Ask all new hires what accommodations will make them most productive in the work place</a:t>
            </a:r>
            <a:endParaRPr lang="en-US" sz="1050" dirty="0">
              <a:solidFill>
                <a:srgbClr val="00263E"/>
              </a:solidFill>
              <a:latin typeface="Montserrat" pitchFamily="2" charset="77"/>
            </a:endParaRPr>
          </a:p>
        </p:txBody>
      </p:sp>
      <p:sp>
        <p:nvSpPr>
          <p:cNvPr id="12" name="TextBox 11">
            <a:extLst>
              <a:ext uri="{FF2B5EF4-FFF2-40B4-BE49-F238E27FC236}">
                <a16:creationId xmlns:a16="http://schemas.microsoft.com/office/drawing/2014/main" id="{96AC5A4A-12F0-37C0-6220-C265C416745D}"/>
              </a:ext>
            </a:extLst>
          </p:cNvPr>
          <p:cNvSpPr txBox="1"/>
          <p:nvPr/>
        </p:nvSpPr>
        <p:spPr>
          <a:xfrm>
            <a:off x="1641019" y="2662588"/>
            <a:ext cx="1943879"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Montserrat" pitchFamily="2" charset="77"/>
                <a:ea typeface="Calibri"/>
                <a:cs typeface="Calibri"/>
              </a:rPr>
              <a:t>Implement this interview support protocol to all potential hires</a:t>
            </a:r>
            <a:endParaRPr lang="en-US" sz="1050" dirty="0">
              <a:latin typeface="Montserrat" pitchFamily="2" charset="77"/>
            </a:endParaRPr>
          </a:p>
        </p:txBody>
      </p:sp>
      <p:sp>
        <p:nvSpPr>
          <p:cNvPr id="13" name="TextBox 12">
            <a:extLst>
              <a:ext uri="{FF2B5EF4-FFF2-40B4-BE49-F238E27FC236}">
                <a16:creationId xmlns:a16="http://schemas.microsoft.com/office/drawing/2014/main" id="{5B103396-4D59-1F31-7501-F52BEC8AFDCB}"/>
              </a:ext>
            </a:extLst>
          </p:cNvPr>
          <p:cNvSpPr txBox="1"/>
          <p:nvPr/>
        </p:nvSpPr>
        <p:spPr>
          <a:xfrm>
            <a:off x="6597001" y="4075492"/>
            <a:ext cx="1671735"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ea typeface="Calibri"/>
                <a:cs typeface="Calibri"/>
              </a:rPr>
              <a:t>Examine recruitment practices to ensure inclusivity</a:t>
            </a:r>
            <a:endParaRPr lang="en-US" sz="1050" dirty="0">
              <a:solidFill>
                <a:srgbClr val="00263E"/>
              </a:solidFill>
              <a:latin typeface="Montserrat" pitchFamily="2" charset="77"/>
            </a:endParaRPr>
          </a:p>
        </p:txBody>
      </p:sp>
      <p:sp>
        <p:nvSpPr>
          <p:cNvPr id="14" name="TextBox 13">
            <a:extLst>
              <a:ext uri="{FF2B5EF4-FFF2-40B4-BE49-F238E27FC236}">
                <a16:creationId xmlns:a16="http://schemas.microsoft.com/office/drawing/2014/main" id="{55273C1D-929E-FF3E-0612-6F756A494135}"/>
              </a:ext>
            </a:extLst>
          </p:cNvPr>
          <p:cNvSpPr txBox="1"/>
          <p:nvPr/>
        </p:nvSpPr>
        <p:spPr>
          <a:xfrm>
            <a:off x="9142069" y="2328607"/>
            <a:ext cx="19797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ea typeface="Calibri"/>
                <a:cs typeface="Calibri"/>
              </a:rPr>
              <a:t>Coaching for internal candidates who are applying for a different role or a promotion</a:t>
            </a:r>
            <a:endParaRPr lang="en-US" sz="1050" dirty="0">
              <a:solidFill>
                <a:srgbClr val="00263E"/>
              </a:solidFill>
              <a:latin typeface="Montserrat" pitchFamily="2" charset="77"/>
            </a:endParaRPr>
          </a:p>
        </p:txBody>
      </p:sp>
      <p:sp>
        <p:nvSpPr>
          <p:cNvPr id="15" name="TextBox 14">
            <a:extLst>
              <a:ext uri="{FF2B5EF4-FFF2-40B4-BE49-F238E27FC236}">
                <a16:creationId xmlns:a16="http://schemas.microsoft.com/office/drawing/2014/main" id="{AD67910A-BC1D-FA78-F5E0-BED64B332B8A}"/>
              </a:ext>
            </a:extLst>
          </p:cNvPr>
          <p:cNvSpPr txBox="1"/>
          <p:nvPr/>
        </p:nvSpPr>
        <p:spPr>
          <a:xfrm>
            <a:off x="7295761" y="5256708"/>
            <a:ext cx="2617497"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ea typeface="Calibri"/>
                <a:cs typeface="Calibri"/>
              </a:rPr>
              <a:t>Set up learning and awareness events and use communication channels including social media</a:t>
            </a:r>
            <a:endParaRPr lang="en-US" sz="1050" dirty="0">
              <a:solidFill>
                <a:srgbClr val="00263E"/>
              </a:solidFill>
              <a:latin typeface="Montserrat" pitchFamily="2" charset="77"/>
            </a:endParaRPr>
          </a:p>
        </p:txBody>
      </p:sp>
      <p:sp>
        <p:nvSpPr>
          <p:cNvPr id="16" name="TextBox 15">
            <a:extLst>
              <a:ext uri="{FF2B5EF4-FFF2-40B4-BE49-F238E27FC236}">
                <a16:creationId xmlns:a16="http://schemas.microsoft.com/office/drawing/2014/main" id="{81ED96D3-1120-6497-2904-3E1257FEEF62}"/>
              </a:ext>
            </a:extLst>
          </p:cNvPr>
          <p:cNvSpPr txBox="1"/>
          <p:nvPr/>
        </p:nvSpPr>
        <p:spPr>
          <a:xfrm>
            <a:off x="6333930" y="1494448"/>
            <a:ext cx="192366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ea typeface="Calibri"/>
                <a:cs typeface="Calibri"/>
              </a:rPr>
              <a:t>Review induction, learning &amp; development packages to incorporate different leaning styles​</a:t>
            </a:r>
            <a:endParaRPr lang="en-US" sz="1050" dirty="0">
              <a:solidFill>
                <a:srgbClr val="00263E"/>
              </a:solidFill>
              <a:latin typeface="Montserrat" pitchFamily="2" charset="77"/>
            </a:endParaRPr>
          </a:p>
        </p:txBody>
      </p:sp>
      <p:sp>
        <p:nvSpPr>
          <p:cNvPr id="17" name="TextBox 16">
            <a:extLst>
              <a:ext uri="{FF2B5EF4-FFF2-40B4-BE49-F238E27FC236}">
                <a16:creationId xmlns:a16="http://schemas.microsoft.com/office/drawing/2014/main" id="{A19F94A5-5FDE-8AB0-A5DC-7CF9296BFAE2}"/>
              </a:ext>
            </a:extLst>
          </p:cNvPr>
          <p:cNvSpPr txBox="1"/>
          <p:nvPr/>
        </p:nvSpPr>
        <p:spPr>
          <a:xfrm>
            <a:off x="1109085" y="1425255"/>
            <a:ext cx="23876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ea typeface="Calibri"/>
                <a:cs typeface="Calibri"/>
              </a:rPr>
              <a:t>Implement NEXT Connects mentorship program to steward neurodiverse college students into their future careers</a:t>
            </a:r>
            <a:endParaRPr lang="en-US" sz="1050" dirty="0">
              <a:solidFill>
                <a:srgbClr val="00263E"/>
              </a:solidFill>
              <a:latin typeface="Montserrat" pitchFamily="2" charset="77"/>
            </a:endParaRPr>
          </a:p>
        </p:txBody>
      </p:sp>
      <p:sp>
        <p:nvSpPr>
          <p:cNvPr id="18" name="TextBox 17">
            <a:extLst>
              <a:ext uri="{FF2B5EF4-FFF2-40B4-BE49-F238E27FC236}">
                <a16:creationId xmlns:a16="http://schemas.microsoft.com/office/drawing/2014/main" id="{DF4EAF73-3C52-A617-E1C2-B28564309C60}"/>
              </a:ext>
            </a:extLst>
          </p:cNvPr>
          <p:cNvSpPr txBox="1"/>
          <p:nvPr/>
        </p:nvSpPr>
        <p:spPr>
          <a:xfrm>
            <a:off x="9022454" y="4139264"/>
            <a:ext cx="2244531"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solidFill>
                  <a:srgbClr val="00263E"/>
                </a:solidFill>
                <a:latin typeface="Montserrat" pitchFamily="2" charset="77"/>
                <a:ea typeface="Calibri"/>
                <a:cs typeface="Calibri"/>
              </a:rPr>
              <a:t>Survey employees about disability and publish those statistics in DEI reporting​</a:t>
            </a:r>
            <a:endParaRPr lang="en-US" sz="1050" dirty="0">
              <a:solidFill>
                <a:srgbClr val="00263E"/>
              </a:solidFill>
              <a:latin typeface="Montserrat" pitchFamily="2" charset="77"/>
            </a:endParaRPr>
          </a:p>
        </p:txBody>
      </p:sp>
      <p:sp>
        <p:nvSpPr>
          <p:cNvPr id="21" name="Oval 20">
            <a:extLst>
              <a:ext uri="{FF2B5EF4-FFF2-40B4-BE49-F238E27FC236}">
                <a16:creationId xmlns:a16="http://schemas.microsoft.com/office/drawing/2014/main" id="{FA337E03-72A6-8646-C036-325F69D3BD4F}"/>
              </a:ext>
            </a:extLst>
          </p:cNvPr>
          <p:cNvSpPr/>
          <p:nvPr/>
        </p:nvSpPr>
        <p:spPr>
          <a:xfrm>
            <a:off x="4729324" y="2861459"/>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3B57054-D996-7E5B-7FE5-9769432C3591}"/>
              </a:ext>
            </a:extLst>
          </p:cNvPr>
          <p:cNvSpPr/>
          <p:nvPr/>
        </p:nvSpPr>
        <p:spPr>
          <a:xfrm>
            <a:off x="2205263" y="2252799"/>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2A61130-C872-E3ED-FB3F-D3CCA3E22A69}"/>
              </a:ext>
            </a:extLst>
          </p:cNvPr>
          <p:cNvSpPr/>
          <p:nvPr/>
        </p:nvSpPr>
        <p:spPr>
          <a:xfrm>
            <a:off x="2524697" y="3289613"/>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0F066AA-598C-0792-8155-8C3011C661B4}"/>
              </a:ext>
            </a:extLst>
          </p:cNvPr>
          <p:cNvSpPr/>
          <p:nvPr/>
        </p:nvSpPr>
        <p:spPr>
          <a:xfrm>
            <a:off x="4003091" y="2140779"/>
            <a:ext cx="1639077" cy="813986"/>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C136569-83FE-9C1A-EE6C-C7F84791B27B}"/>
              </a:ext>
            </a:extLst>
          </p:cNvPr>
          <p:cNvSpPr/>
          <p:nvPr/>
        </p:nvSpPr>
        <p:spPr>
          <a:xfrm>
            <a:off x="6345074" y="1422321"/>
            <a:ext cx="1923662" cy="989803"/>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97B7755B-B534-8BAD-92B9-83E4FA44FC6F}"/>
              </a:ext>
            </a:extLst>
          </p:cNvPr>
          <p:cNvSpPr/>
          <p:nvPr/>
        </p:nvSpPr>
        <p:spPr>
          <a:xfrm>
            <a:off x="9153588" y="1162241"/>
            <a:ext cx="2250494" cy="646331"/>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7B56E95D-C702-F5F7-09D1-2349AC2ADB13}"/>
              </a:ext>
            </a:extLst>
          </p:cNvPr>
          <p:cNvSpPr/>
          <p:nvPr/>
        </p:nvSpPr>
        <p:spPr>
          <a:xfrm>
            <a:off x="9134927" y="2224754"/>
            <a:ext cx="1923662" cy="989803"/>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1030E573-796F-9B32-59E7-F75ECFABE667}"/>
              </a:ext>
            </a:extLst>
          </p:cNvPr>
          <p:cNvSpPr/>
          <p:nvPr/>
        </p:nvSpPr>
        <p:spPr>
          <a:xfrm>
            <a:off x="6886250" y="2681954"/>
            <a:ext cx="1860680" cy="656130"/>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C68D59DA-6509-0FAE-CA66-D51DB506ADA8}"/>
              </a:ext>
            </a:extLst>
          </p:cNvPr>
          <p:cNvSpPr/>
          <p:nvPr/>
        </p:nvSpPr>
        <p:spPr>
          <a:xfrm>
            <a:off x="1082609" y="1347676"/>
            <a:ext cx="2431921" cy="989803"/>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901CF5A4-DBBF-7208-3C16-FC920AB58A08}"/>
              </a:ext>
            </a:extLst>
          </p:cNvPr>
          <p:cNvSpPr/>
          <p:nvPr/>
        </p:nvSpPr>
        <p:spPr>
          <a:xfrm>
            <a:off x="1651777" y="2560656"/>
            <a:ext cx="1963317" cy="813986"/>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CEC8488-D5EB-BFF7-E6CA-0E47ADB3B84E}"/>
              </a:ext>
            </a:extLst>
          </p:cNvPr>
          <p:cNvSpPr/>
          <p:nvPr/>
        </p:nvSpPr>
        <p:spPr>
          <a:xfrm>
            <a:off x="7213599" y="2322960"/>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91D718E-5084-B40E-A7AD-829463DCE138}"/>
              </a:ext>
            </a:extLst>
          </p:cNvPr>
          <p:cNvSpPr/>
          <p:nvPr/>
        </p:nvSpPr>
        <p:spPr>
          <a:xfrm>
            <a:off x="7722856" y="3268001"/>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E26E49D-E2F7-4432-1177-38B7CA39D3E7}"/>
              </a:ext>
            </a:extLst>
          </p:cNvPr>
          <p:cNvSpPr/>
          <p:nvPr/>
        </p:nvSpPr>
        <p:spPr>
          <a:xfrm>
            <a:off x="10185529" y="1711895"/>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D4F4246-5D1C-566A-63E8-5B6A96964708}"/>
              </a:ext>
            </a:extLst>
          </p:cNvPr>
          <p:cNvSpPr/>
          <p:nvPr/>
        </p:nvSpPr>
        <p:spPr>
          <a:xfrm>
            <a:off x="10025224" y="3131086"/>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C925A741-3172-6053-FB24-E94010688E97}"/>
              </a:ext>
            </a:extLst>
          </p:cNvPr>
          <p:cNvSpPr/>
          <p:nvPr/>
        </p:nvSpPr>
        <p:spPr>
          <a:xfrm>
            <a:off x="3536560" y="3941586"/>
            <a:ext cx="1972120" cy="849287"/>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A6381C8E-75F2-8161-EF47-53E50BBD6DCF}"/>
              </a:ext>
            </a:extLst>
          </p:cNvPr>
          <p:cNvSpPr/>
          <p:nvPr/>
        </p:nvSpPr>
        <p:spPr>
          <a:xfrm>
            <a:off x="961310" y="4716028"/>
            <a:ext cx="2149151" cy="646332"/>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041B9322-E788-C2A9-0360-746587EBB411}"/>
              </a:ext>
            </a:extLst>
          </p:cNvPr>
          <p:cNvSpPr/>
          <p:nvPr/>
        </p:nvSpPr>
        <p:spPr>
          <a:xfrm>
            <a:off x="3144674" y="5425153"/>
            <a:ext cx="2149151" cy="999879"/>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B638684-AA4F-08DB-469E-44C414457BB0}"/>
              </a:ext>
            </a:extLst>
          </p:cNvPr>
          <p:cNvSpPr/>
          <p:nvPr/>
        </p:nvSpPr>
        <p:spPr>
          <a:xfrm>
            <a:off x="4446804" y="4707866"/>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75C404D-A950-835D-CF31-176673674773}"/>
              </a:ext>
            </a:extLst>
          </p:cNvPr>
          <p:cNvSpPr/>
          <p:nvPr/>
        </p:nvSpPr>
        <p:spPr>
          <a:xfrm>
            <a:off x="1927798" y="5269054"/>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2CF4152-22C0-6B10-2127-209FFFDD6B0D}"/>
              </a:ext>
            </a:extLst>
          </p:cNvPr>
          <p:cNvSpPr/>
          <p:nvPr/>
        </p:nvSpPr>
        <p:spPr>
          <a:xfrm>
            <a:off x="4125943" y="6336458"/>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0867FA97-91D3-8E16-9EE7-5E11083A9221}"/>
              </a:ext>
            </a:extLst>
          </p:cNvPr>
          <p:cNvSpPr/>
          <p:nvPr/>
        </p:nvSpPr>
        <p:spPr>
          <a:xfrm>
            <a:off x="6587671" y="4006901"/>
            <a:ext cx="1681065" cy="793554"/>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66829A62-3760-9B6C-6926-85E6C5333722}"/>
              </a:ext>
            </a:extLst>
          </p:cNvPr>
          <p:cNvSpPr/>
          <p:nvPr/>
        </p:nvSpPr>
        <p:spPr>
          <a:xfrm>
            <a:off x="7390104" y="5157915"/>
            <a:ext cx="2463023" cy="793554"/>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A18672E-111A-AA38-561A-9C3222632DEB}"/>
              </a:ext>
            </a:extLst>
          </p:cNvPr>
          <p:cNvSpPr/>
          <p:nvPr/>
        </p:nvSpPr>
        <p:spPr>
          <a:xfrm>
            <a:off x="7350719" y="4723783"/>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785B9DE-287C-18D6-5C18-C5B61D6624A0}"/>
              </a:ext>
            </a:extLst>
          </p:cNvPr>
          <p:cNvSpPr/>
          <p:nvPr/>
        </p:nvSpPr>
        <p:spPr>
          <a:xfrm>
            <a:off x="8502491" y="5869069"/>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7F39DF08-F306-C3C3-2BA9-87428818A61A}"/>
              </a:ext>
            </a:extLst>
          </p:cNvPr>
          <p:cNvSpPr/>
          <p:nvPr/>
        </p:nvSpPr>
        <p:spPr>
          <a:xfrm>
            <a:off x="9088277" y="4080005"/>
            <a:ext cx="2142414" cy="793554"/>
          </a:xfrm>
          <a:prstGeom prst="roundRect">
            <a:avLst/>
          </a:prstGeom>
          <a:noFill/>
          <a:ln>
            <a:solidFill>
              <a:srgbClr val="CB33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28712D7-3B7C-8C00-1203-E110E020C5D5}"/>
              </a:ext>
            </a:extLst>
          </p:cNvPr>
          <p:cNvSpPr/>
          <p:nvPr/>
        </p:nvSpPr>
        <p:spPr>
          <a:xfrm>
            <a:off x="10092223" y="4787556"/>
            <a:ext cx="186612" cy="186612"/>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1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2807179"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Next Steps</a:t>
            </a:r>
          </a:p>
        </p:txBody>
      </p:sp>
      <p:pic>
        <p:nvPicPr>
          <p:cNvPr id="2" name="Picture 1">
            <a:extLst>
              <a:ext uri="{FF2B5EF4-FFF2-40B4-BE49-F238E27FC236}">
                <a16:creationId xmlns:a16="http://schemas.microsoft.com/office/drawing/2014/main" id="{0C6A7202-7964-2C52-B530-2E60BE29FB15}"/>
              </a:ext>
            </a:extLst>
          </p:cNvPr>
          <p:cNvPicPr>
            <a:picLocks noChangeAspect="1"/>
          </p:cNvPicPr>
          <p:nvPr/>
        </p:nvPicPr>
        <p:blipFill>
          <a:blip r:embed="rId2"/>
          <a:stretch>
            <a:fillRect/>
          </a:stretch>
        </p:blipFill>
        <p:spPr>
          <a:xfrm>
            <a:off x="11071678" y="5999737"/>
            <a:ext cx="824852" cy="576920"/>
          </a:xfrm>
          <a:prstGeom prst="rect">
            <a:avLst/>
          </a:prstGeom>
        </p:spPr>
      </p:pic>
      <p:sp>
        <p:nvSpPr>
          <p:cNvPr id="3" name="TextBox 2">
            <a:extLst>
              <a:ext uri="{FF2B5EF4-FFF2-40B4-BE49-F238E27FC236}">
                <a16:creationId xmlns:a16="http://schemas.microsoft.com/office/drawing/2014/main" id="{EAC4ED6A-1B42-3609-AD0E-EB8B3C5E2063}"/>
              </a:ext>
            </a:extLst>
          </p:cNvPr>
          <p:cNvSpPr txBox="1"/>
          <p:nvPr/>
        </p:nvSpPr>
        <p:spPr>
          <a:xfrm>
            <a:off x="1293245" y="1262896"/>
            <a:ext cx="5200861" cy="5193729"/>
          </a:xfrm>
          <a:prstGeom prst="rect">
            <a:avLst/>
          </a:prstGeom>
          <a:noFill/>
        </p:spPr>
        <p:txBody>
          <a:bodyPr wrap="square" lIns="91440" tIns="45720" rIns="91440" bIns="45720" rtlCol="0" anchor="t">
            <a:spAutoFit/>
          </a:bodyPr>
          <a:lstStyle/>
          <a:p>
            <a:pPr>
              <a:spcBef>
                <a:spcPts val="0"/>
              </a:spcBef>
              <a:spcAft>
                <a:spcPts val="0"/>
              </a:spcAft>
              <a:buSzPts val="1000"/>
              <a:tabLst>
                <a:tab pos="457200" algn="l"/>
              </a:tabLst>
            </a:pPr>
            <a:r>
              <a:rPr lang="en-US" sz="1800" i="1" dirty="0">
                <a:solidFill>
                  <a:srgbClr val="000000"/>
                </a:solidFill>
                <a:latin typeface="Montserrat" pitchFamily="2" charset="77"/>
                <a:ea typeface="Times New Roman" panose="02020603050405020304" pitchFamily="18" charset="0"/>
                <a:cs typeface="Arial"/>
              </a:rPr>
              <a:t>How to start:</a:t>
            </a:r>
            <a:br>
              <a:rPr lang="en-US" sz="1800" dirty="0">
                <a:solidFill>
                  <a:srgbClr val="000000"/>
                </a:solidFill>
                <a:latin typeface="Montserrat" pitchFamily="2" charset="77"/>
                <a:ea typeface="Times New Roman" panose="02020603050405020304" pitchFamily="18" charset="0"/>
                <a:cs typeface="Arial"/>
              </a:rPr>
            </a:br>
            <a:endParaRPr lang="en-US" sz="1800" dirty="0">
              <a:solidFill>
                <a:srgbClr val="000000"/>
              </a:solidFill>
              <a:latin typeface="Montserrat" pitchFamily="2" charset="77"/>
              <a:ea typeface="Times New Roman" panose="02020603050405020304" pitchFamily="18" charset="0"/>
              <a:cs typeface="Arial"/>
            </a:endParaRPr>
          </a:p>
          <a:p>
            <a:pPr marL="914400" lvl="1" indent="-457200">
              <a:lnSpc>
                <a:spcPts val="2500"/>
              </a:lnSpc>
              <a:spcAft>
                <a:spcPts val="1800"/>
              </a:spcAft>
              <a:buSzPct val="100000"/>
              <a:buFont typeface="+mj-lt"/>
              <a:buAutoNum type="arabicParenR"/>
              <a:tabLst>
                <a:tab pos="457200" algn="l"/>
              </a:tabLst>
            </a:pPr>
            <a:r>
              <a:rPr lang="en-US" sz="2400" dirty="0">
                <a:solidFill>
                  <a:srgbClr val="000000"/>
                </a:solidFill>
                <a:latin typeface="Montserrat" pitchFamily="2" charset="77"/>
                <a:ea typeface="Times New Roman" panose="02020603050405020304" pitchFamily="18" charset="0"/>
                <a:cs typeface="Arial"/>
              </a:rPr>
              <a:t>Develop measurable goals </a:t>
            </a:r>
            <a:br>
              <a:rPr lang="en-US" sz="2400" dirty="0">
                <a:solidFill>
                  <a:srgbClr val="000000"/>
                </a:solidFill>
                <a:latin typeface="Montserrat" pitchFamily="2" charset="77"/>
                <a:ea typeface="Times New Roman" panose="02020603050405020304" pitchFamily="18" charset="0"/>
                <a:cs typeface="Arial"/>
              </a:rPr>
            </a:br>
            <a:r>
              <a:rPr lang="en-US" sz="2400" dirty="0">
                <a:solidFill>
                  <a:srgbClr val="000000"/>
                </a:solidFill>
                <a:latin typeface="Montserrat" pitchFamily="2" charset="77"/>
                <a:ea typeface="Times New Roman" panose="02020603050405020304" pitchFamily="18" charset="0"/>
                <a:cs typeface="Arial"/>
              </a:rPr>
              <a:t>for implementation</a:t>
            </a:r>
          </a:p>
          <a:p>
            <a:pPr marL="914400" lvl="1" indent="-457200">
              <a:lnSpc>
                <a:spcPts val="2500"/>
              </a:lnSpc>
              <a:spcAft>
                <a:spcPts val="1800"/>
              </a:spcAft>
              <a:buSzPct val="100000"/>
              <a:buFont typeface="+mj-lt"/>
              <a:buAutoNum type="arabicParenR"/>
              <a:tabLst>
                <a:tab pos="457200" algn="l"/>
              </a:tabLst>
            </a:pPr>
            <a:r>
              <a:rPr lang="en-US" sz="2400" dirty="0">
                <a:solidFill>
                  <a:srgbClr val="000000"/>
                </a:solidFill>
                <a:latin typeface="Montserrat" pitchFamily="2" charset="77"/>
                <a:ea typeface="Times New Roman" panose="02020603050405020304" pitchFamily="18" charset="0"/>
                <a:cs typeface="Arial"/>
              </a:rPr>
              <a:t>Create a budget  </a:t>
            </a:r>
          </a:p>
          <a:p>
            <a:pPr marL="914400" lvl="1" indent="-457200">
              <a:lnSpc>
                <a:spcPts val="2500"/>
              </a:lnSpc>
              <a:spcAft>
                <a:spcPts val="1800"/>
              </a:spcAft>
              <a:buSzPct val="100000"/>
              <a:buFont typeface="+mj-lt"/>
              <a:buAutoNum type="arabicParenR"/>
              <a:tabLst>
                <a:tab pos="457200" algn="l"/>
              </a:tabLst>
            </a:pPr>
            <a:r>
              <a:rPr lang="en-US" sz="2400" dirty="0">
                <a:solidFill>
                  <a:srgbClr val="000000"/>
                </a:solidFill>
                <a:latin typeface="Montserrat" pitchFamily="2" charset="77"/>
                <a:ea typeface="Times New Roman" panose="02020603050405020304" pitchFamily="18" charset="0"/>
                <a:cs typeface="Arial"/>
              </a:rPr>
              <a:t>Identify a department, manager, or other leader </a:t>
            </a:r>
            <a:br>
              <a:rPr lang="en-US" sz="2400" dirty="0">
                <a:solidFill>
                  <a:srgbClr val="000000"/>
                </a:solidFill>
                <a:latin typeface="Montserrat" pitchFamily="2" charset="77"/>
                <a:ea typeface="Times New Roman" panose="02020603050405020304" pitchFamily="18" charset="0"/>
                <a:cs typeface="Arial"/>
              </a:rPr>
            </a:br>
            <a:r>
              <a:rPr lang="en-US" sz="2400" dirty="0">
                <a:solidFill>
                  <a:srgbClr val="000000"/>
                </a:solidFill>
                <a:latin typeface="Montserrat" pitchFamily="2" charset="77"/>
                <a:ea typeface="Times New Roman" panose="02020603050405020304" pitchFamily="18" charset="0"/>
                <a:cs typeface="Arial"/>
              </a:rPr>
              <a:t>open to trying concept</a:t>
            </a:r>
          </a:p>
          <a:p>
            <a:pPr marL="914400" lvl="1" indent="-457200">
              <a:lnSpc>
                <a:spcPts val="2500"/>
              </a:lnSpc>
              <a:spcAft>
                <a:spcPts val="1800"/>
              </a:spcAft>
              <a:buSzPct val="100000"/>
              <a:buFont typeface="+mj-lt"/>
              <a:buAutoNum type="arabicParenR"/>
              <a:tabLst>
                <a:tab pos="457200" algn="l"/>
              </a:tabLst>
            </a:pPr>
            <a:r>
              <a:rPr lang="en-US" sz="2400" dirty="0">
                <a:solidFill>
                  <a:srgbClr val="000000"/>
                </a:solidFill>
                <a:latin typeface="Montserrat" pitchFamily="2" charset="77"/>
                <a:ea typeface="Times New Roman" panose="02020603050405020304" pitchFamily="18" charset="0"/>
                <a:cs typeface="Arial"/>
              </a:rPr>
              <a:t>Select actions</a:t>
            </a:r>
          </a:p>
          <a:p>
            <a:pPr marL="914400" lvl="1" indent="-457200">
              <a:lnSpc>
                <a:spcPts val="2500"/>
              </a:lnSpc>
              <a:spcAft>
                <a:spcPts val="1800"/>
              </a:spcAft>
              <a:buSzPct val="100000"/>
              <a:buFont typeface="+mj-lt"/>
              <a:buAutoNum type="arabicParenR"/>
              <a:tabLst>
                <a:tab pos="457200" algn="l"/>
              </a:tabLst>
            </a:pPr>
            <a:r>
              <a:rPr lang="en-US" sz="2400" dirty="0">
                <a:solidFill>
                  <a:srgbClr val="000000"/>
                </a:solidFill>
                <a:latin typeface="Montserrat" pitchFamily="2" charset="77"/>
                <a:ea typeface="Times New Roman" panose="02020603050405020304" pitchFamily="18" charset="0"/>
                <a:cs typeface="Arial"/>
              </a:rPr>
              <a:t>Implement</a:t>
            </a:r>
          </a:p>
          <a:p>
            <a:pPr marL="914400" lvl="1" indent="-457200">
              <a:lnSpc>
                <a:spcPts val="2500"/>
              </a:lnSpc>
              <a:spcAft>
                <a:spcPts val="1800"/>
              </a:spcAft>
              <a:buSzPct val="100000"/>
              <a:buFont typeface="+mj-lt"/>
              <a:buAutoNum type="arabicParenR"/>
              <a:tabLst>
                <a:tab pos="457200" algn="l"/>
              </a:tabLst>
            </a:pPr>
            <a:r>
              <a:rPr lang="en-US" sz="2400" dirty="0">
                <a:solidFill>
                  <a:srgbClr val="000000"/>
                </a:solidFill>
                <a:latin typeface="Montserrat" pitchFamily="2" charset="77"/>
                <a:ea typeface="Times New Roman" panose="02020603050405020304" pitchFamily="18" charset="0"/>
                <a:cs typeface="Arial"/>
              </a:rPr>
              <a:t>Assess success, iterate</a:t>
            </a:r>
          </a:p>
          <a:p>
            <a:pPr>
              <a:spcBef>
                <a:spcPts val="0"/>
              </a:spcBef>
              <a:spcAft>
                <a:spcPts val="0"/>
              </a:spcAft>
              <a:buSzPts val="1000"/>
              <a:tabLst>
                <a:tab pos="457200" algn="l"/>
              </a:tabLst>
            </a:pPr>
            <a:endParaRPr lang="en-US" sz="1800" dirty="0">
              <a:solidFill>
                <a:srgbClr val="000000"/>
              </a:solidFill>
              <a:latin typeface="Montserrat" pitchFamily="2" charset="77"/>
              <a:ea typeface="Times New Roman" panose="02020603050405020304" pitchFamily="18" charset="0"/>
              <a:cs typeface="Arial"/>
            </a:endParaRPr>
          </a:p>
        </p:txBody>
      </p:sp>
      <p:pic>
        <p:nvPicPr>
          <p:cNvPr id="6" name="Picture 5">
            <a:extLst>
              <a:ext uri="{FF2B5EF4-FFF2-40B4-BE49-F238E27FC236}">
                <a16:creationId xmlns:a16="http://schemas.microsoft.com/office/drawing/2014/main" id="{B261836E-F18B-6E81-EB23-B86CA238C670}"/>
              </a:ext>
            </a:extLst>
          </p:cNvPr>
          <p:cNvPicPr>
            <a:picLocks noChangeAspect="1"/>
          </p:cNvPicPr>
          <p:nvPr/>
        </p:nvPicPr>
        <p:blipFill>
          <a:blip r:embed="rId3"/>
          <a:stretch>
            <a:fillRect/>
          </a:stretch>
        </p:blipFill>
        <p:spPr>
          <a:xfrm>
            <a:off x="6467928" y="1760999"/>
            <a:ext cx="4733620" cy="3834105"/>
          </a:xfrm>
          <a:prstGeom prst="rect">
            <a:avLst/>
          </a:prstGeom>
        </p:spPr>
      </p:pic>
      <p:sp>
        <p:nvSpPr>
          <p:cNvPr id="5" name="TextBox 4">
            <a:extLst>
              <a:ext uri="{FF2B5EF4-FFF2-40B4-BE49-F238E27FC236}">
                <a16:creationId xmlns:a16="http://schemas.microsoft.com/office/drawing/2014/main" id="{B2987D1F-FCEF-115C-87DF-50C958EF5C88}"/>
              </a:ext>
            </a:extLst>
          </p:cNvPr>
          <p:cNvSpPr txBox="1"/>
          <p:nvPr/>
        </p:nvSpPr>
        <p:spPr>
          <a:xfrm>
            <a:off x="6391895" y="5638589"/>
            <a:ext cx="1344726" cy="215444"/>
          </a:xfrm>
          <a:prstGeom prst="rect">
            <a:avLst/>
          </a:prstGeom>
          <a:noFill/>
        </p:spPr>
        <p:txBody>
          <a:bodyPr wrap="square" rtlCol="0">
            <a:spAutoFit/>
          </a:bodyPr>
          <a:lstStyle/>
          <a:p>
            <a:r>
              <a:rPr lang="en-US" sz="800" dirty="0">
                <a:solidFill>
                  <a:schemeClr val="bg1">
                    <a:lumMod val="65000"/>
                  </a:schemeClr>
                </a:solidFill>
                <a:latin typeface="Montserrat" pitchFamily="2" charset="77"/>
              </a:rPr>
              <a:t>Illustration by </a:t>
            </a:r>
            <a:r>
              <a:rPr lang="en-US" sz="800" dirty="0" err="1">
                <a:solidFill>
                  <a:schemeClr val="bg1">
                    <a:lumMod val="65000"/>
                  </a:schemeClr>
                </a:solidFill>
                <a:latin typeface="Montserrat" pitchFamily="2" charset="77"/>
              </a:rPr>
              <a:t>Freepik</a:t>
            </a:r>
            <a:endParaRPr lang="en-US" sz="800" dirty="0">
              <a:solidFill>
                <a:schemeClr val="bg1">
                  <a:lumMod val="65000"/>
                </a:schemeClr>
              </a:solidFill>
              <a:latin typeface="Montserrat" pitchFamily="2" charset="77"/>
            </a:endParaRPr>
          </a:p>
        </p:txBody>
      </p:sp>
    </p:spTree>
    <p:extLst>
      <p:ext uri="{BB962C8B-B14F-4D97-AF65-F5344CB8AC3E}">
        <p14:creationId xmlns:p14="http://schemas.microsoft.com/office/powerpoint/2010/main" val="201983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4232249"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Actionable Ideas</a:t>
            </a:r>
          </a:p>
        </p:txBody>
      </p:sp>
      <p:pic>
        <p:nvPicPr>
          <p:cNvPr id="2" name="Picture 1">
            <a:extLst>
              <a:ext uri="{FF2B5EF4-FFF2-40B4-BE49-F238E27FC236}">
                <a16:creationId xmlns:a16="http://schemas.microsoft.com/office/drawing/2014/main" id="{0C6A7202-7964-2C52-B530-2E60BE29FB15}"/>
              </a:ext>
            </a:extLst>
          </p:cNvPr>
          <p:cNvPicPr>
            <a:picLocks noChangeAspect="1"/>
          </p:cNvPicPr>
          <p:nvPr/>
        </p:nvPicPr>
        <p:blipFill>
          <a:blip r:embed="rId2"/>
          <a:stretch>
            <a:fillRect/>
          </a:stretch>
        </p:blipFill>
        <p:spPr>
          <a:xfrm>
            <a:off x="11071678" y="5999737"/>
            <a:ext cx="824852" cy="576920"/>
          </a:xfrm>
          <a:prstGeom prst="rect">
            <a:avLst/>
          </a:prstGeom>
        </p:spPr>
      </p:pic>
      <p:sp>
        <p:nvSpPr>
          <p:cNvPr id="3" name="TextBox 2">
            <a:extLst>
              <a:ext uri="{FF2B5EF4-FFF2-40B4-BE49-F238E27FC236}">
                <a16:creationId xmlns:a16="http://schemas.microsoft.com/office/drawing/2014/main" id="{EAC4ED6A-1B42-3609-AD0E-EB8B3C5E2063}"/>
              </a:ext>
            </a:extLst>
          </p:cNvPr>
          <p:cNvSpPr txBox="1"/>
          <p:nvPr/>
        </p:nvSpPr>
        <p:spPr>
          <a:xfrm>
            <a:off x="1293245" y="1132267"/>
            <a:ext cx="10435335" cy="338554"/>
          </a:xfrm>
          <a:prstGeom prst="rect">
            <a:avLst/>
          </a:prstGeom>
          <a:noFill/>
        </p:spPr>
        <p:txBody>
          <a:bodyPr wrap="square" lIns="91440" tIns="45720" rIns="91440" bIns="45720" rtlCol="0" anchor="t">
            <a:spAutoFit/>
          </a:bodyPr>
          <a:lstStyle/>
          <a:p>
            <a:pPr>
              <a:spcBef>
                <a:spcPts val="0"/>
              </a:spcBef>
              <a:spcAft>
                <a:spcPts val="0"/>
              </a:spcAft>
              <a:buSzPts val="1000"/>
              <a:tabLst>
                <a:tab pos="457200" algn="l"/>
              </a:tabLst>
            </a:pPr>
            <a:r>
              <a:rPr lang="en-US" sz="1600" dirty="0">
                <a:solidFill>
                  <a:srgbClr val="000000"/>
                </a:solidFill>
                <a:highlight>
                  <a:srgbClr val="00FF00"/>
                </a:highlight>
                <a:latin typeface="Proxima Nova" panose="02000506030000020004" pitchFamily="2" charset="0"/>
                <a:ea typeface="Times New Roman" panose="02020603050405020304" pitchFamily="18" charset="0"/>
                <a:cs typeface="Arial"/>
              </a:rPr>
              <a:t>Choose 1-3 ideas that you would like to implement this year (do </a:t>
            </a:r>
            <a:r>
              <a:rPr lang="en-US" sz="1600" i="1" dirty="0">
                <a:solidFill>
                  <a:srgbClr val="000000"/>
                </a:solidFill>
                <a:highlight>
                  <a:srgbClr val="00FF00"/>
                </a:highlight>
                <a:latin typeface="Proxima Nova" panose="02000506030000020004" pitchFamily="2" charset="0"/>
                <a:ea typeface="Times New Roman" panose="02020603050405020304" pitchFamily="18" charset="0"/>
                <a:cs typeface="Arial"/>
              </a:rPr>
              <a:t>not</a:t>
            </a:r>
            <a:r>
              <a:rPr lang="en-US" sz="1600" dirty="0">
                <a:solidFill>
                  <a:srgbClr val="000000"/>
                </a:solidFill>
                <a:highlight>
                  <a:srgbClr val="00FF00"/>
                </a:highlight>
                <a:latin typeface="Proxima Nova" panose="02000506030000020004" pitchFamily="2" charset="0"/>
                <a:ea typeface="Times New Roman" panose="02020603050405020304" pitchFamily="18" charset="0"/>
                <a:cs typeface="Arial"/>
              </a:rPr>
              <a:t> present this whole list to management).</a:t>
            </a:r>
            <a:endParaRPr lang="en-US" sz="1600" dirty="0">
              <a:solidFill>
                <a:srgbClr val="000000"/>
              </a:solidFill>
              <a:latin typeface="Proxima Nova" panose="02000506030000020004" pitchFamily="2" charset="0"/>
              <a:ea typeface="Times New Roman" panose="02020603050405020304" pitchFamily="18" charset="0"/>
              <a:cs typeface="Arial"/>
            </a:endParaRPr>
          </a:p>
        </p:txBody>
      </p:sp>
      <p:sp>
        <p:nvSpPr>
          <p:cNvPr id="5" name="TextBox 4">
            <a:extLst>
              <a:ext uri="{FF2B5EF4-FFF2-40B4-BE49-F238E27FC236}">
                <a16:creationId xmlns:a16="http://schemas.microsoft.com/office/drawing/2014/main" id="{3F3CDFA4-7198-676E-141E-B5BA226F5535}"/>
              </a:ext>
            </a:extLst>
          </p:cNvPr>
          <p:cNvSpPr txBox="1"/>
          <p:nvPr/>
        </p:nvSpPr>
        <p:spPr>
          <a:xfrm>
            <a:off x="1716833" y="1586204"/>
            <a:ext cx="9451910" cy="4047262"/>
          </a:xfrm>
          <a:prstGeom prst="rect">
            <a:avLst/>
          </a:prstGeom>
          <a:noFill/>
        </p:spPr>
        <p:txBody>
          <a:bodyPr wrap="square" rtlCol="0">
            <a:spAutoFit/>
          </a:bodyPr>
          <a:lstStyle/>
          <a:p>
            <a:pPr marL="285750" indent="-285750">
              <a:spcAft>
                <a:spcPts val="600"/>
              </a:spcAft>
              <a:buFont typeface="Arial"/>
              <a:buChar char="•"/>
            </a:pPr>
            <a:r>
              <a:rPr lang="en-US" sz="1200" dirty="0">
                <a:highlight>
                  <a:srgbClr val="FFFF00"/>
                </a:highlight>
                <a:latin typeface="Montserrat" pitchFamily="2" charset="77"/>
                <a:ea typeface="Calibri"/>
                <a:cs typeface="Calibri"/>
              </a:rPr>
              <a:t>DATE</a:t>
            </a:r>
            <a:r>
              <a:rPr lang="en-US" sz="1200" dirty="0">
                <a:latin typeface="Montserrat" pitchFamily="2" charset="77"/>
                <a:ea typeface="Calibri"/>
                <a:cs typeface="Calibri"/>
              </a:rPr>
              <a:t>: Partner with Marketing and HR to distribute monthly diversity emails highlighting different neurodiverse conditions, their strengths and how to best support them</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 </a:t>
            </a:r>
            <a:r>
              <a:rPr lang="en-US" sz="1200" dirty="0">
                <a:latin typeface="Montserrat" pitchFamily="2" charset="77"/>
                <a:ea typeface="Calibri"/>
                <a:cs typeface="Calibri"/>
              </a:rPr>
              <a:t>Incorporate one of these neuro-inclusive job boards into our company's posting</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a:t>
            </a:r>
            <a:r>
              <a:rPr lang="en-US" sz="1200" dirty="0">
                <a:latin typeface="Montserrat" pitchFamily="2" charset="77"/>
                <a:ea typeface="Calibri"/>
                <a:cs typeface="Calibri"/>
              </a:rPr>
              <a:t> Train all staff on neuro-inclusive practices (link to NEXT training) </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a:t>
            </a:r>
            <a:r>
              <a:rPr lang="en-US" sz="1200" dirty="0">
                <a:latin typeface="Montserrat" pitchFamily="2" charset="77"/>
                <a:ea typeface="Calibri"/>
                <a:cs typeface="Calibri"/>
              </a:rPr>
              <a:t> Create a Neuro-inclusive ERG</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a:t>
            </a:r>
            <a:r>
              <a:rPr lang="en-US" sz="1200" dirty="0">
                <a:latin typeface="Montserrat" pitchFamily="2" charset="77"/>
                <a:ea typeface="Calibri"/>
                <a:cs typeface="Calibri"/>
              </a:rPr>
              <a:t> Add an accommodations statement to all job postings (link to template) </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a:t>
            </a:r>
            <a:r>
              <a:rPr lang="en-US" sz="1200" dirty="0">
                <a:latin typeface="Montserrat" pitchFamily="2" charset="77"/>
                <a:ea typeface="Calibri"/>
                <a:cs typeface="Calibri"/>
              </a:rPr>
              <a:t> Ask all new hires what accommodations will make them most productive in the work place</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a:t>
            </a:r>
            <a:r>
              <a:rPr lang="en-US" sz="1200" dirty="0">
                <a:latin typeface="Montserrat" pitchFamily="2" charset="77"/>
                <a:ea typeface="Calibri"/>
                <a:cs typeface="Calibri"/>
              </a:rPr>
              <a:t> Implement this interview support protocol to all potential hires. (link) </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a:t>
            </a:r>
            <a:r>
              <a:rPr lang="en-US" sz="1200" dirty="0">
                <a:latin typeface="Montserrat" pitchFamily="2" charset="77"/>
                <a:ea typeface="Calibri"/>
                <a:cs typeface="Calibri"/>
              </a:rPr>
              <a:t> Examine recruitment practices to ensure inclusivity (link to NEXT job posting assessment)</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a:t>
            </a:r>
            <a:r>
              <a:rPr lang="en-US" sz="1200" dirty="0">
                <a:latin typeface="Montserrat" pitchFamily="2" charset="77"/>
                <a:ea typeface="Calibri"/>
                <a:cs typeface="Calibri"/>
              </a:rPr>
              <a:t> Coaching for internal candidates</a:t>
            </a:r>
            <a:r>
              <a:rPr lang="en-US" sz="1200" dirty="0">
                <a:solidFill>
                  <a:srgbClr val="FF0000"/>
                </a:solidFill>
                <a:latin typeface="Montserrat" pitchFamily="2" charset="77"/>
                <a:ea typeface="Calibri"/>
                <a:cs typeface="Calibri"/>
              </a:rPr>
              <a:t> </a:t>
            </a:r>
            <a:r>
              <a:rPr lang="en-US" sz="1200" dirty="0">
                <a:latin typeface="Montserrat" pitchFamily="2" charset="77"/>
                <a:ea typeface="Calibri"/>
                <a:cs typeface="Calibri"/>
              </a:rPr>
              <a:t>who are applying for a different role or a promotion </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 </a:t>
            </a:r>
            <a:r>
              <a:rPr lang="en-US" sz="1200" dirty="0">
                <a:latin typeface="Montserrat" pitchFamily="2" charset="77"/>
                <a:ea typeface="Calibri"/>
                <a:cs typeface="Calibri"/>
              </a:rPr>
              <a:t>Set up learning and awareness events and use communication channels including social media </a:t>
            </a:r>
          </a:p>
          <a:p>
            <a:pPr marL="285750" indent="-285750">
              <a:spcAft>
                <a:spcPts val="600"/>
              </a:spcAft>
              <a:buFont typeface="Arial"/>
              <a:buChar char="•"/>
            </a:pPr>
            <a:r>
              <a:rPr lang="en-US" sz="1200" dirty="0">
                <a:highlight>
                  <a:srgbClr val="FFFF00"/>
                </a:highlight>
                <a:latin typeface="Montserrat" pitchFamily="2" charset="77"/>
                <a:ea typeface="Calibri"/>
                <a:cs typeface="Calibri"/>
              </a:rPr>
              <a:t>DATE :</a:t>
            </a:r>
            <a:r>
              <a:rPr lang="en-US" sz="1200" dirty="0">
                <a:latin typeface="Montserrat" pitchFamily="2" charset="77"/>
                <a:ea typeface="Calibri"/>
                <a:cs typeface="Calibri"/>
              </a:rPr>
              <a:t> Review induction, learning &amp; development packages to incorporate different leaning styles</a:t>
            </a:r>
            <a:endParaRPr lang="en-US" sz="1200" dirty="0">
              <a:latin typeface="Montserrat" pitchFamily="2" charset="77"/>
              <a:cs typeface="Calibri"/>
            </a:endParaRPr>
          </a:p>
          <a:p>
            <a:pPr marL="285750" indent="-285750">
              <a:spcAft>
                <a:spcPts val="600"/>
              </a:spcAft>
              <a:buFont typeface="Arial"/>
              <a:buChar char="•"/>
            </a:pPr>
            <a:r>
              <a:rPr lang="en-US" sz="1200" dirty="0">
                <a:highlight>
                  <a:srgbClr val="FFFF00"/>
                </a:highlight>
                <a:latin typeface="Montserrat" pitchFamily="2" charset="77"/>
                <a:cs typeface="Calibri"/>
              </a:rPr>
              <a:t>DATE</a:t>
            </a:r>
            <a:r>
              <a:rPr lang="en-US" sz="1200" dirty="0">
                <a:latin typeface="Montserrat" pitchFamily="2" charset="77"/>
                <a:cs typeface="Calibri"/>
              </a:rPr>
              <a:t>: Implement NEXT Connects mentorship program to steward neurodiverse college students into their future careers (link to NEXT Connects)</a:t>
            </a:r>
          </a:p>
          <a:p>
            <a:pPr marL="285750" indent="-285750">
              <a:spcAft>
                <a:spcPts val="600"/>
              </a:spcAft>
              <a:buFont typeface="Arial"/>
              <a:buChar char="•"/>
            </a:pPr>
            <a:r>
              <a:rPr lang="en-US" sz="1200" dirty="0">
                <a:highlight>
                  <a:srgbClr val="FFFF00"/>
                </a:highlight>
                <a:latin typeface="Montserrat" pitchFamily="2" charset="77"/>
                <a:cs typeface="Calibri"/>
              </a:rPr>
              <a:t>DATE</a:t>
            </a:r>
            <a:r>
              <a:rPr lang="en-US" sz="1200" dirty="0">
                <a:latin typeface="Montserrat" pitchFamily="2" charset="77"/>
                <a:cs typeface="Calibri"/>
              </a:rPr>
              <a:t>: Survey employees about disability and publish those statistics in DEI reporting.</a:t>
            </a:r>
          </a:p>
          <a:p>
            <a:pPr marL="285750" indent="-285750">
              <a:spcAft>
                <a:spcPts val="600"/>
              </a:spcAft>
              <a:buFont typeface="Arial"/>
              <a:buChar char="•"/>
            </a:pPr>
            <a:r>
              <a:rPr lang="en-US" sz="1200" dirty="0">
                <a:latin typeface="Montserrat" pitchFamily="2" charset="77"/>
                <a:cs typeface="Calibri"/>
              </a:rPr>
              <a:t>Hire </a:t>
            </a:r>
            <a:r>
              <a:rPr lang="en-US" sz="1200" dirty="0">
                <a:highlight>
                  <a:srgbClr val="FFFF00"/>
                </a:highlight>
                <a:latin typeface="Montserrat" pitchFamily="2" charset="77"/>
                <a:cs typeface="Calibri"/>
              </a:rPr>
              <a:t>#</a:t>
            </a:r>
            <a:r>
              <a:rPr lang="en-US" sz="1200" dirty="0">
                <a:latin typeface="Montserrat" pitchFamily="2" charset="77"/>
                <a:cs typeface="Calibri"/>
              </a:rPr>
              <a:t> of neurodiverse candidates by </a:t>
            </a:r>
            <a:r>
              <a:rPr lang="en-US" sz="1200" dirty="0">
                <a:highlight>
                  <a:srgbClr val="FFFF00"/>
                </a:highlight>
                <a:latin typeface="Montserrat" pitchFamily="2" charset="77"/>
                <a:cs typeface="Calibri"/>
              </a:rPr>
              <a:t>DATE</a:t>
            </a:r>
            <a:r>
              <a:rPr lang="en-US" sz="1200" dirty="0">
                <a:latin typeface="Montserrat" pitchFamily="2" charset="77"/>
                <a:cs typeface="Calibri"/>
              </a:rPr>
              <a:t>.</a:t>
            </a:r>
          </a:p>
        </p:txBody>
      </p:sp>
      <p:sp>
        <p:nvSpPr>
          <p:cNvPr id="6" name="TextBox 5">
            <a:extLst>
              <a:ext uri="{FF2B5EF4-FFF2-40B4-BE49-F238E27FC236}">
                <a16:creationId xmlns:a16="http://schemas.microsoft.com/office/drawing/2014/main" id="{F84DBD96-B981-327B-CCE6-3AF24EEA9502}"/>
              </a:ext>
            </a:extLst>
          </p:cNvPr>
          <p:cNvSpPr txBox="1"/>
          <p:nvPr/>
        </p:nvSpPr>
        <p:spPr>
          <a:xfrm>
            <a:off x="1402702" y="6197394"/>
            <a:ext cx="9386596" cy="276999"/>
          </a:xfrm>
          <a:prstGeom prst="rect">
            <a:avLst/>
          </a:prstGeom>
          <a:noFill/>
        </p:spPr>
        <p:txBody>
          <a:bodyPr wrap="square" rtlCol="0">
            <a:spAutoFit/>
          </a:bodyPr>
          <a:lstStyle/>
          <a:p>
            <a:r>
              <a:rPr lang="en-US" sz="1200" i="1" dirty="0">
                <a:latin typeface="Montserrat" pitchFamily="2" charset="77"/>
                <a:cs typeface="Calibri"/>
              </a:rPr>
              <a:t>We are always seeking improvement in our pursuit of disability inclusion. Please provide your feedback here.</a:t>
            </a:r>
          </a:p>
        </p:txBody>
      </p:sp>
    </p:spTree>
    <p:extLst>
      <p:ext uri="{BB962C8B-B14F-4D97-AF65-F5344CB8AC3E}">
        <p14:creationId xmlns:p14="http://schemas.microsoft.com/office/powerpoint/2010/main" val="380426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438DA6-A5CD-F877-15A8-5F9E26172A81}"/>
              </a:ext>
            </a:extLst>
          </p:cNvPr>
          <p:cNvPicPr>
            <a:picLocks noChangeAspect="1"/>
          </p:cNvPicPr>
          <p:nvPr/>
        </p:nvPicPr>
        <p:blipFill>
          <a:blip r:embed="rId2"/>
          <a:stretch>
            <a:fillRect/>
          </a:stretch>
        </p:blipFill>
        <p:spPr>
          <a:xfrm>
            <a:off x="2850502" y="670247"/>
            <a:ext cx="6490996" cy="4056873"/>
          </a:xfrm>
          <a:prstGeom prst="rect">
            <a:avLst/>
          </a:prstGeom>
        </p:spPr>
      </p:pic>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3126177"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Conclusions</a:t>
            </a:r>
          </a:p>
        </p:txBody>
      </p:sp>
      <p:pic>
        <p:nvPicPr>
          <p:cNvPr id="2" name="Picture 1">
            <a:extLst>
              <a:ext uri="{FF2B5EF4-FFF2-40B4-BE49-F238E27FC236}">
                <a16:creationId xmlns:a16="http://schemas.microsoft.com/office/drawing/2014/main" id="{0C6A7202-7964-2C52-B530-2E60BE29FB15}"/>
              </a:ext>
            </a:extLst>
          </p:cNvPr>
          <p:cNvPicPr>
            <a:picLocks noChangeAspect="1"/>
          </p:cNvPicPr>
          <p:nvPr/>
        </p:nvPicPr>
        <p:blipFill>
          <a:blip r:embed="rId3"/>
          <a:stretch>
            <a:fillRect/>
          </a:stretch>
        </p:blipFill>
        <p:spPr>
          <a:xfrm>
            <a:off x="11071678" y="5999737"/>
            <a:ext cx="824852" cy="576920"/>
          </a:xfrm>
          <a:prstGeom prst="rect">
            <a:avLst/>
          </a:prstGeom>
        </p:spPr>
      </p:pic>
      <p:sp>
        <p:nvSpPr>
          <p:cNvPr id="3" name="TextBox 2">
            <a:extLst>
              <a:ext uri="{FF2B5EF4-FFF2-40B4-BE49-F238E27FC236}">
                <a16:creationId xmlns:a16="http://schemas.microsoft.com/office/drawing/2014/main" id="{EAC4ED6A-1B42-3609-AD0E-EB8B3C5E2063}"/>
              </a:ext>
            </a:extLst>
          </p:cNvPr>
          <p:cNvSpPr txBox="1"/>
          <p:nvPr/>
        </p:nvSpPr>
        <p:spPr>
          <a:xfrm>
            <a:off x="1293245" y="4580631"/>
            <a:ext cx="10435335" cy="1291957"/>
          </a:xfrm>
          <a:prstGeom prst="rect">
            <a:avLst/>
          </a:prstGeom>
          <a:noFill/>
        </p:spPr>
        <p:txBody>
          <a:bodyPr wrap="square" lIns="91440" tIns="45720" rIns="91440" bIns="45720" rtlCol="0" anchor="t">
            <a:spAutoFit/>
          </a:bodyPr>
          <a:lstStyle/>
          <a:p>
            <a:pPr marL="914400" lvl="1" indent="-457200">
              <a:lnSpc>
                <a:spcPct val="150000"/>
              </a:lnSpc>
              <a:buSzPct val="100000"/>
              <a:buFont typeface="Wingdings" pitchFamily="2" charset="2"/>
              <a:buChar char="ü"/>
              <a:tabLst>
                <a:tab pos="457200" algn="l"/>
              </a:tabLst>
            </a:pPr>
            <a:r>
              <a:rPr lang="en-US" dirty="0">
                <a:solidFill>
                  <a:srgbClr val="000000"/>
                </a:solidFill>
                <a:latin typeface="Montserrat" pitchFamily="2" charset="77"/>
                <a:ea typeface="Times New Roman" panose="02020603050405020304" pitchFamily="18" charset="0"/>
                <a:cs typeface="Arial"/>
              </a:rPr>
              <a:t>Neuro-inclusion aligns with our organization’s values.</a:t>
            </a:r>
          </a:p>
          <a:p>
            <a:pPr marL="914400" lvl="1" indent="-457200">
              <a:lnSpc>
                <a:spcPct val="150000"/>
              </a:lnSpc>
              <a:buSzPct val="100000"/>
              <a:buFont typeface="Wingdings" pitchFamily="2" charset="2"/>
              <a:buChar char="ü"/>
              <a:tabLst>
                <a:tab pos="457200" algn="l"/>
              </a:tabLst>
            </a:pPr>
            <a:r>
              <a:rPr lang="en-US" dirty="0">
                <a:solidFill>
                  <a:srgbClr val="000000"/>
                </a:solidFill>
                <a:latin typeface="Montserrat" pitchFamily="2" charset="77"/>
                <a:ea typeface="Times New Roman" panose="02020603050405020304" pitchFamily="18" charset="0"/>
                <a:cs typeface="Arial"/>
              </a:rPr>
              <a:t>Neuro-inclusion makes good business sense.</a:t>
            </a:r>
          </a:p>
          <a:p>
            <a:pPr marL="914400" lvl="1" indent="-457200">
              <a:lnSpc>
                <a:spcPct val="150000"/>
              </a:lnSpc>
              <a:buSzPct val="100000"/>
              <a:buFont typeface="Wingdings" pitchFamily="2" charset="2"/>
              <a:buChar char="ü"/>
              <a:tabLst>
                <a:tab pos="457200" algn="l"/>
              </a:tabLst>
            </a:pPr>
            <a:r>
              <a:rPr lang="en-US" dirty="0">
                <a:solidFill>
                  <a:srgbClr val="000000"/>
                </a:solidFill>
                <a:highlight>
                  <a:srgbClr val="FFFF00"/>
                </a:highlight>
                <a:latin typeface="Montserrat" pitchFamily="2" charset="77"/>
                <a:ea typeface="Times New Roman" panose="02020603050405020304" pitchFamily="18" charset="0"/>
                <a:cs typeface="Arial"/>
              </a:rPr>
              <a:t>X Company </a:t>
            </a:r>
            <a:r>
              <a:rPr lang="en-US" dirty="0">
                <a:solidFill>
                  <a:srgbClr val="000000"/>
                </a:solidFill>
                <a:latin typeface="Montserrat" pitchFamily="2" charset="77"/>
                <a:ea typeface="Times New Roman" panose="02020603050405020304" pitchFamily="18" charset="0"/>
                <a:cs typeface="Arial"/>
              </a:rPr>
              <a:t>can be a part of the neuro-inclusion movement with your buy-in. </a:t>
            </a:r>
          </a:p>
        </p:txBody>
      </p:sp>
      <p:sp>
        <p:nvSpPr>
          <p:cNvPr id="5" name="TextBox 4">
            <a:extLst>
              <a:ext uri="{FF2B5EF4-FFF2-40B4-BE49-F238E27FC236}">
                <a16:creationId xmlns:a16="http://schemas.microsoft.com/office/drawing/2014/main" id="{861F6CFB-91D4-F97E-F5D0-5BB49A6EB13D}"/>
              </a:ext>
            </a:extLst>
          </p:cNvPr>
          <p:cNvSpPr txBox="1"/>
          <p:nvPr/>
        </p:nvSpPr>
        <p:spPr>
          <a:xfrm>
            <a:off x="7687958" y="4319273"/>
            <a:ext cx="1344726" cy="215444"/>
          </a:xfrm>
          <a:prstGeom prst="rect">
            <a:avLst/>
          </a:prstGeom>
          <a:noFill/>
        </p:spPr>
        <p:txBody>
          <a:bodyPr wrap="square" rtlCol="0">
            <a:spAutoFit/>
          </a:bodyPr>
          <a:lstStyle/>
          <a:p>
            <a:r>
              <a:rPr lang="en-US" sz="800" dirty="0">
                <a:solidFill>
                  <a:schemeClr val="bg1">
                    <a:lumMod val="65000"/>
                  </a:schemeClr>
                </a:solidFill>
                <a:latin typeface="Montserrat" pitchFamily="2" charset="77"/>
              </a:rPr>
              <a:t>Illustration by </a:t>
            </a:r>
            <a:r>
              <a:rPr lang="en-US" sz="800" dirty="0" err="1">
                <a:solidFill>
                  <a:schemeClr val="bg1">
                    <a:lumMod val="65000"/>
                  </a:schemeClr>
                </a:solidFill>
                <a:latin typeface="Montserrat" pitchFamily="2" charset="77"/>
              </a:rPr>
              <a:t>Freepik</a:t>
            </a:r>
            <a:endParaRPr lang="en-US" sz="800" dirty="0">
              <a:solidFill>
                <a:schemeClr val="bg1">
                  <a:lumMod val="65000"/>
                </a:schemeClr>
              </a:solidFill>
              <a:latin typeface="Montserrat" pitchFamily="2" charset="77"/>
            </a:endParaRPr>
          </a:p>
        </p:txBody>
      </p:sp>
    </p:spTree>
    <p:extLst>
      <p:ext uri="{BB962C8B-B14F-4D97-AF65-F5344CB8AC3E}">
        <p14:creationId xmlns:p14="http://schemas.microsoft.com/office/powerpoint/2010/main" val="138193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2904962"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References</a:t>
            </a:r>
          </a:p>
        </p:txBody>
      </p:sp>
      <p:sp>
        <p:nvSpPr>
          <p:cNvPr id="3" name="TextBox 2">
            <a:extLst>
              <a:ext uri="{FF2B5EF4-FFF2-40B4-BE49-F238E27FC236}">
                <a16:creationId xmlns:a16="http://schemas.microsoft.com/office/drawing/2014/main" id="{EAC4ED6A-1B42-3609-AD0E-EB8B3C5E2063}"/>
              </a:ext>
            </a:extLst>
          </p:cNvPr>
          <p:cNvSpPr txBox="1"/>
          <p:nvPr/>
        </p:nvSpPr>
        <p:spPr>
          <a:xfrm>
            <a:off x="1293245" y="1929141"/>
            <a:ext cx="10021300" cy="3387722"/>
          </a:xfrm>
          <a:prstGeom prst="rect">
            <a:avLst/>
          </a:prstGeom>
          <a:noFill/>
        </p:spPr>
        <p:txBody>
          <a:bodyPr wrap="square" lIns="91440" tIns="45720" rIns="91440" bIns="45720" rtlCol="0" anchor="t">
            <a:spAutoFit/>
          </a:bodyPr>
          <a:lstStyle/>
          <a:p>
            <a:pPr>
              <a:lnSpc>
                <a:spcPts val="1440"/>
              </a:lnSpc>
              <a:spcAft>
                <a:spcPts val="1800"/>
              </a:spcAft>
              <a:buSzPct val="100000"/>
              <a:tabLst>
                <a:tab pos="457200" algn="l"/>
              </a:tabLst>
            </a:pPr>
            <a:r>
              <a:rPr lang="en-US" sz="1200" dirty="0">
                <a:solidFill>
                  <a:srgbClr val="000000"/>
                </a:solidFill>
                <a:latin typeface="Montserrat" pitchFamily="2" charset="77"/>
                <a:ea typeface="Times New Roman" panose="02020603050405020304" pitchFamily="18" charset="0"/>
                <a:cs typeface="Arial"/>
              </a:rPr>
              <a:t>Autism Europe (2014), Autism and Work - Together we can: A report on good practices in employment for people with autism from across Europe, by Nikki </a:t>
            </a:r>
            <a:r>
              <a:rPr lang="en-US" sz="1200" dirty="0" err="1">
                <a:solidFill>
                  <a:srgbClr val="000000"/>
                </a:solidFill>
                <a:latin typeface="Montserrat" pitchFamily="2" charset="77"/>
                <a:ea typeface="Times New Roman" panose="02020603050405020304" pitchFamily="18" charset="0"/>
                <a:cs typeface="Arial"/>
              </a:rPr>
              <a:t>Sullings</a:t>
            </a:r>
            <a:r>
              <a:rPr lang="en-US" sz="1200" dirty="0">
                <a:solidFill>
                  <a:srgbClr val="000000"/>
                </a:solidFill>
                <a:latin typeface="Montserrat" pitchFamily="2" charset="77"/>
                <a:ea typeface="Times New Roman" panose="02020603050405020304" pitchFamily="18" charset="0"/>
                <a:cs typeface="Arial"/>
              </a:rPr>
              <a:t> and </a:t>
            </a:r>
            <a:r>
              <a:rPr lang="en-US" sz="1200" dirty="0" err="1">
                <a:solidFill>
                  <a:srgbClr val="000000"/>
                </a:solidFill>
                <a:latin typeface="Montserrat" pitchFamily="2" charset="77"/>
                <a:ea typeface="Times New Roman" panose="02020603050405020304" pitchFamily="18" charset="0"/>
                <a:cs typeface="Arial"/>
              </a:rPr>
              <a:t>Aurélie</a:t>
            </a:r>
            <a:r>
              <a:rPr lang="en-US" sz="1200" dirty="0">
                <a:solidFill>
                  <a:srgbClr val="000000"/>
                </a:solidFill>
                <a:latin typeface="Montserrat" pitchFamily="2" charset="77"/>
                <a:ea typeface="Times New Roman" panose="02020603050405020304" pitchFamily="18" charset="0"/>
                <a:cs typeface="Arial"/>
              </a:rPr>
              <a:t> </a:t>
            </a:r>
            <a:r>
              <a:rPr lang="en-US" sz="1200" dirty="0" err="1">
                <a:solidFill>
                  <a:srgbClr val="000000"/>
                </a:solidFill>
                <a:latin typeface="Montserrat" pitchFamily="2" charset="77"/>
                <a:ea typeface="Times New Roman" panose="02020603050405020304" pitchFamily="18" charset="0"/>
                <a:cs typeface="Arial"/>
              </a:rPr>
              <a:t>Baranger</a:t>
            </a:r>
            <a:r>
              <a:rPr lang="en-US" sz="1200" dirty="0">
                <a:solidFill>
                  <a:srgbClr val="000000"/>
                </a:solidFill>
                <a:latin typeface="Montserrat" pitchFamily="2" charset="77"/>
                <a:ea typeface="Times New Roman" panose="02020603050405020304" pitchFamily="18" charset="0"/>
                <a:cs typeface="Arial"/>
              </a:rPr>
              <a:t>, </a:t>
            </a:r>
            <a:r>
              <a:rPr lang="en-US" sz="1200" dirty="0">
                <a:solidFill>
                  <a:srgbClr val="000000"/>
                </a:solidFill>
                <a:latin typeface="Montserrat" pitchFamily="2" charset="77"/>
                <a:ea typeface="Times New Roman" panose="02020603050405020304" pitchFamily="18" charset="0"/>
                <a:cs typeface="Arial"/>
                <a:hlinkClick r:id="rId2"/>
              </a:rPr>
              <a:t>http://</a:t>
            </a:r>
            <a:r>
              <a:rPr lang="en-US" sz="1200" dirty="0" err="1">
                <a:solidFill>
                  <a:srgbClr val="000000"/>
                </a:solidFill>
                <a:latin typeface="Montserrat" pitchFamily="2" charset="77"/>
                <a:ea typeface="Times New Roman" panose="02020603050405020304" pitchFamily="18" charset="0"/>
                <a:cs typeface="Arial"/>
                <a:hlinkClick r:id="rId2"/>
              </a:rPr>
              <a:t>www.autismeurope.org</a:t>
            </a:r>
            <a:endParaRPr lang="en-US" sz="1200" dirty="0">
              <a:solidFill>
                <a:srgbClr val="000000"/>
              </a:solidFill>
              <a:latin typeface="Montserrat" pitchFamily="2" charset="77"/>
              <a:ea typeface="Times New Roman" panose="02020603050405020304" pitchFamily="18" charset="0"/>
              <a:cs typeface="Arial"/>
            </a:endParaRPr>
          </a:p>
          <a:p>
            <a:pPr>
              <a:lnSpc>
                <a:spcPts val="1440"/>
              </a:lnSpc>
              <a:spcAft>
                <a:spcPts val="1800"/>
              </a:spcAft>
              <a:buSzPct val="100000"/>
              <a:tabLst>
                <a:tab pos="457200" algn="l"/>
              </a:tabLst>
            </a:pPr>
            <a:r>
              <a:rPr lang="en-US" sz="1200" dirty="0">
                <a:solidFill>
                  <a:srgbClr val="000000"/>
                </a:solidFill>
                <a:latin typeface="Montserrat" pitchFamily="2" charset="77"/>
                <a:ea typeface="Times New Roman" panose="02020603050405020304" pitchFamily="18" charset="0"/>
                <a:cs typeface="Arial"/>
              </a:rPr>
              <a:t>Chen, J.L. et al. (2015), “Trends in employment for individuals with autism spectrum disorder: A review of the research literature”, Review Journal of Autism Development Disorder, Vol. 2, pp. 115–127.</a:t>
            </a:r>
          </a:p>
          <a:p>
            <a:pPr>
              <a:lnSpc>
                <a:spcPts val="1440"/>
              </a:lnSpc>
              <a:spcAft>
                <a:spcPts val="1800"/>
              </a:spcAft>
              <a:buSzPct val="100000"/>
              <a:tabLst>
                <a:tab pos="457200" algn="l"/>
              </a:tabLst>
            </a:pPr>
            <a:r>
              <a:rPr lang="en-US" sz="1200" dirty="0">
                <a:solidFill>
                  <a:srgbClr val="000000"/>
                </a:solidFill>
                <a:latin typeface="Montserrat" pitchFamily="2" charset="77"/>
                <a:ea typeface="Times New Roman" panose="02020603050405020304" pitchFamily="18" charset="0"/>
                <a:cs typeface="Arial"/>
              </a:rPr>
              <a:t>Henley, D. (2022, March 22). The secret to creating a sense of belonging at work. Forbes. Retrieved from </a:t>
            </a:r>
            <a:br>
              <a:rPr lang="en-US" sz="1200" dirty="0">
                <a:solidFill>
                  <a:srgbClr val="000000"/>
                </a:solidFill>
                <a:latin typeface="Montserrat" pitchFamily="2" charset="77"/>
                <a:ea typeface="Times New Roman" panose="02020603050405020304" pitchFamily="18" charset="0"/>
                <a:cs typeface="Arial"/>
              </a:rPr>
            </a:br>
            <a:r>
              <a:rPr lang="en-US" sz="1200" dirty="0">
                <a:solidFill>
                  <a:srgbClr val="000000"/>
                </a:solidFill>
                <a:latin typeface="Montserrat" pitchFamily="2" charset="77"/>
                <a:ea typeface="Times New Roman" panose="02020603050405020304" pitchFamily="18" charset="0"/>
                <a:cs typeface="Arial"/>
                <a:hlinkClick r:id="rId3"/>
              </a:rPr>
              <a:t>https://www.forbes.com/sites/ dedehenley/2022/03/20/the-secret-to-creating-a-sense-of-belonging-at-work/?sh=5ed3e4647a88</a:t>
            </a:r>
            <a:endParaRPr lang="en-US" sz="1200" dirty="0">
              <a:solidFill>
                <a:srgbClr val="000000"/>
              </a:solidFill>
              <a:latin typeface="Montserrat" pitchFamily="2" charset="77"/>
              <a:ea typeface="Times New Roman" panose="02020603050405020304" pitchFamily="18" charset="0"/>
              <a:cs typeface="Arial"/>
            </a:endParaRPr>
          </a:p>
          <a:p>
            <a:pPr>
              <a:lnSpc>
                <a:spcPts val="1440"/>
              </a:lnSpc>
              <a:spcAft>
                <a:spcPts val="1800"/>
              </a:spcAft>
              <a:buSzPct val="100000"/>
              <a:tabLst>
                <a:tab pos="457200" algn="l"/>
              </a:tabLst>
            </a:pPr>
            <a:r>
              <a:rPr lang="en-US" sz="1200" dirty="0">
                <a:solidFill>
                  <a:srgbClr val="000000"/>
                </a:solidFill>
                <a:latin typeface="Montserrat" pitchFamily="2" charset="77"/>
                <a:ea typeface="Times New Roman" panose="02020603050405020304" pitchFamily="18" charset="0"/>
                <a:cs typeface="Arial"/>
              </a:rPr>
              <a:t>House of Commons Work and Pensions Committee. (2016-2017). Disability employment gap. </a:t>
            </a:r>
            <a:r>
              <a:rPr lang="en-US" sz="1200" dirty="0" err="1">
                <a:solidFill>
                  <a:srgbClr val="000000"/>
                </a:solidFill>
                <a:latin typeface="Montserrat" pitchFamily="2" charset="77"/>
                <a:ea typeface="Times New Roman" panose="02020603050405020304" pitchFamily="18" charset="0"/>
                <a:cs typeface="Arial"/>
              </a:rPr>
              <a:t>Publications.parliament.uk</a:t>
            </a:r>
            <a:r>
              <a:rPr lang="en-US" sz="1200" dirty="0">
                <a:solidFill>
                  <a:srgbClr val="000000"/>
                </a:solidFill>
                <a:latin typeface="Montserrat" pitchFamily="2" charset="77"/>
                <a:ea typeface="Times New Roman" panose="02020603050405020304" pitchFamily="18" charset="0"/>
                <a:cs typeface="Arial"/>
              </a:rPr>
              <a:t>. </a:t>
            </a:r>
            <a:br>
              <a:rPr lang="en-US" sz="1200" dirty="0">
                <a:solidFill>
                  <a:srgbClr val="000000"/>
                </a:solidFill>
                <a:latin typeface="Montserrat" pitchFamily="2" charset="77"/>
                <a:ea typeface="Times New Roman" panose="02020603050405020304" pitchFamily="18" charset="0"/>
                <a:cs typeface="Arial"/>
              </a:rPr>
            </a:br>
            <a:r>
              <a:rPr lang="en-US" sz="1200" dirty="0">
                <a:solidFill>
                  <a:srgbClr val="000000"/>
                </a:solidFill>
                <a:latin typeface="Montserrat" pitchFamily="2" charset="77"/>
                <a:ea typeface="Times New Roman" panose="02020603050405020304" pitchFamily="18" charset="0"/>
                <a:cs typeface="Arial"/>
                <a:hlinkClick r:id="rId4"/>
              </a:rPr>
              <a:t>https://</a:t>
            </a:r>
            <a:r>
              <a:rPr lang="en-US" sz="1200" dirty="0" err="1">
                <a:solidFill>
                  <a:srgbClr val="000000"/>
                </a:solidFill>
                <a:latin typeface="Montserrat" pitchFamily="2" charset="77"/>
                <a:ea typeface="Times New Roman" panose="02020603050405020304" pitchFamily="18" charset="0"/>
                <a:cs typeface="Arial"/>
                <a:hlinkClick r:id="rId4"/>
              </a:rPr>
              <a:t>publications.parliament.uk</a:t>
            </a:r>
            <a:r>
              <a:rPr lang="en-US" sz="1200" dirty="0">
                <a:solidFill>
                  <a:srgbClr val="000000"/>
                </a:solidFill>
                <a:latin typeface="Montserrat" pitchFamily="2" charset="77"/>
                <a:ea typeface="Times New Roman" panose="02020603050405020304" pitchFamily="18" charset="0"/>
                <a:cs typeface="Arial"/>
                <a:hlinkClick r:id="rId4"/>
              </a:rPr>
              <a:t>/pa/cm201617/</a:t>
            </a:r>
            <a:r>
              <a:rPr lang="en-US" sz="1200" dirty="0" err="1">
                <a:solidFill>
                  <a:srgbClr val="000000"/>
                </a:solidFill>
                <a:latin typeface="Montserrat" pitchFamily="2" charset="77"/>
                <a:ea typeface="Times New Roman" panose="02020603050405020304" pitchFamily="18" charset="0"/>
                <a:cs typeface="Arial"/>
                <a:hlinkClick r:id="rId4"/>
              </a:rPr>
              <a:t>cmselect</a:t>
            </a:r>
            <a:r>
              <a:rPr lang="en-US" sz="1200" dirty="0">
                <a:solidFill>
                  <a:srgbClr val="000000"/>
                </a:solidFill>
                <a:latin typeface="Montserrat" pitchFamily="2" charset="77"/>
                <a:ea typeface="Times New Roman" panose="02020603050405020304" pitchFamily="18" charset="0"/>
                <a:cs typeface="Arial"/>
                <a:hlinkClick r:id="rId4"/>
              </a:rPr>
              <a:t>/</a:t>
            </a:r>
            <a:r>
              <a:rPr lang="en-US" sz="1200" dirty="0" err="1">
                <a:solidFill>
                  <a:srgbClr val="000000"/>
                </a:solidFill>
                <a:latin typeface="Montserrat" pitchFamily="2" charset="77"/>
                <a:ea typeface="Times New Roman" panose="02020603050405020304" pitchFamily="18" charset="0"/>
                <a:cs typeface="Arial"/>
                <a:hlinkClick r:id="rId4"/>
              </a:rPr>
              <a:t>cmworpen</a:t>
            </a:r>
            <a:r>
              <a:rPr lang="en-US" sz="1200" dirty="0">
                <a:solidFill>
                  <a:srgbClr val="000000"/>
                </a:solidFill>
                <a:latin typeface="Montserrat" pitchFamily="2" charset="77"/>
                <a:ea typeface="Times New Roman" panose="02020603050405020304" pitchFamily="18" charset="0"/>
                <a:cs typeface="Arial"/>
                <a:hlinkClick r:id="rId4"/>
              </a:rPr>
              <a:t>/56/56.pdf</a:t>
            </a:r>
            <a:endParaRPr lang="en-US" sz="1200" dirty="0">
              <a:solidFill>
                <a:srgbClr val="000000"/>
              </a:solidFill>
              <a:latin typeface="Montserrat" pitchFamily="2" charset="77"/>
              <a:ea typeface="Times New Roman" panose="02020603050405020304" pitchFamily="18" charset="0"/>
              <a:cs typeface="Arial"/>
            </a:endParaRPr>
          </a:p>
          <a:p>
            <a:pPr>
              <a:lnSpc>
                <a:spcPts val="1440"/>
              </a:lnSpc>
              <a:spcAft>
                <a:spcPts val="1800"/>
              </a:spcAft>
              <a:buSzPct val="100000"/>
              <a:tabLst>
                <a:tab pos="457200" algn="l"/>
              </a:tabLst>
            </a:pPr>
            <a:r>
              <a:rPr lang="en-US" sz="1200" dirty="0">
                <a:solidFill>
                  <a:srgbClr val="000000"/>
                </a:solidFill>
                <a:latin typeface="Montserrat" pitchFamily="2" charset="77"/>
                <a:ea typeface="Times New Roman" panose="02020603050405020304" pitchFamily="18" charset="0"/>
                <a:cs typeface="Arial"/>
              </a:rPr>
              <a:t>OECD/European Union (2017), “</a:t>
            </a:r>
            <a:r>
              <a:rPr lang="en-US" sz="1200" dirty="0" err="1">
                <a:solidFill>
                  <a:srgbClr val="000000"/>
                </a:solidFill>
                <a:latin typeface="Montserrat" pitchFamily="2" charset="77"/>
                <a:ea typeface="Times New Roman" panose="02020603050405020304" pitchFamily="18" charset="0"/>
                <a:cs typeface="Arial"/>
              </a:rPr>
              <a:t>Specialisterne</a:t>
            </a:r>
            <a:r>
              <a:rPr lang="en-US" sz="1200" dirty="0">
                <a:solidFill>
                  <a:srgbClr val="000000"/>
                </a:solidFill>
                <a:latin typeface="Montserrat" pitchFamily="2" charset="77"/>
                <a:ea typeface="Times New Roman" panose="02020603050405020304" pitchFamily="18" charset="0"/>
                <a:cs typeface="Arial"/>
              </a:rPr>
              <a:t> &amp; SAP: A partnership for access to markets, multiple countries/ Denmark”, in Boosting Social Enterprise Development: Good Practice Compendium, OECD Publishing, Paris.</a:t>
            </a:r>
          </a:p>
          <a:p>
            <a:pPr>
              <a:lnSpc>
                <a:spcPts val="1440"/>
              </a:lnSpc>
              <a:spcAft>
                <a:spcPts val="1800"/>
              </a:spcAft>
              <a:buSzPct val="100000"/>
              <a:tabLst>
                <a:tab pos="457200" algn="l"/>
              </a:tabLst>
            </a:pPr>
            <a:r>
              <a:rPr lang="en-US" sz="1200" dirty="0">
                <a:solidFill>
                  <a:srgbClr val="000000"/>
                </a:solidFill>
                <a:latin typeface="Montserrat" pitchFamily="2" charset="77"/>
                <a:ea typeface="Times New Roman" panose="02020603050405020304" pitchFamily="18" charset="0"/>
                <a:cs typeface="Arial"/>
              </a:rPr>
              <a:t>The Future of Diversity, Equity, Inclusion and Belonging 2023. Accessed from </a:t>
            </a:r>
            <a:r>
              <a:rPr lang="en-US" sz="1200" dirty="0" err="1">
                <a:solidFill>
                  <a:srgbClr val="000000"/>
                </a:solidFill>
                <a:latin typeface="Montserrat" pitchFamily="2" charset="77"/>
                <a:ea typeface="Times New Roman" panose="02020603050405020304" pitchFamily="18" charset="0"/>
                <a:cs typeface="Arial"/>
              </a:rPr>
              <a:t>HR.com</a:t>
            </a:r>
            <a:r>
              <a:rPr lang="en-US" sz="1200" dirty="0">
                <a:solidFill>
                  <a:srgbClr val="000000"/>
                </a:solidFill>
                <a:latin typeface="Montserrat" pitchFamily="2" charset="77"/>
                <a:ea typeface="Times New Roman" panose="02020603050405020304" pitchFamily="18" charset="0"/>
                <a:cs typeface="Arial"/>
              </a:rPr>
              <a:t>, sponsored by Affinity. Retrieved from </a:t>
            </a:r>
            <a:r>
              <a:rPr lang="en-US" sz="1000" dirty="0">
                <a:solidFill>
                  <a:srgbClr val="000000"/>
                </a:solidFill>
                <a:latin typeface="Montserrat" pitchFamily="2" charset="77"/>
                <a:ea typeface="Times New Roman" panose="02020603050405020304" pitchFamily="18" charset="0"/>
                <a:cs typeface="Arial"/>
                <a:hlinkClick r:id="rId5"/>
              </a:rPr>
              <a:t>https://www.affirmity.com/wpcontent/uploads/2023/03/Future_of_Diversity_Equity_Inclusion_and_Belonging_2023_ResearchReport_HRcom_Affirmity.pdf</a:t>
            </a:r>
            <a:endParaRPr lang="en-US" sz="1000" dirty="0">
              <a:solidFill>
                <a:srgbClr val="000000"/>
              </a:solidFill>
              <a:latin typeface="Montserrat" pitchFamily="2" charset="77"/>
              <a:ea typeface="Times New Roman" panose="02020603050405020304" pitchFamily="18" charset="0"/>
              <a:cs typeface="Arial"/>
            </a:endParaRPr>
          </a:p>
        </p:txBody>
      </p:sp>
      <p:pic>
        <p:nvPicPr>
          <p:cNvPr id="5" name="Picture 4">
            <a:extLst>
              <a:ext uri="{FF2B5EF4-FFF2-40B4-BE49-F238E27FC236}">
                <a16:creationId xmlns:a16="http://schemas.microsoft.com/office/drawing/2014/main" id="{021B6570-A547-D466-06C6-525CCD4BB208}"/>
              </a:ext>
            </a:extLst>
          </p:cNvPr>
          <p:cNvPicPr>
            <a:picLocks noChangeAspect="1"/>
          </p:cNvPicPr>
          <p:nvPr/>
        </p:nvPicPr>
        <p:blipFill>
          <a:blip r:embed="rId6"/>
          <a:srcRect/>
          <a:stretch/>
        </p:blipFill>
        <p:spPr>
          <a:xfrm>
            <a:off x="2231207" y="5675936"/>
            <a:ext cx="9724639" cy="971036"/>
          </a:xfrm>
          <a:prstGeom prst="rect">
            <a:avLst/>
          </a:prstGeom>
        </p:spPr>
      </p:pic>
    </p:spTree>
    <p:extLst>
      <p:ext uri="{BB962C8B-B14F-4D97-AF65-F5344CB8AC3E}">
        <p14:creationId xmlns:p14="http://schemas.microsoft.com/office/powerpoint/2010/main" val="157885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E9835-5569-01F1-C8C9-9F2AF653AB5D}"/>
              </a:ext>
            </a:extLst>
          </p:cNvPr>
          <p:cNvSpPr txBox="1"/>
          <p:nvPr/>
        </p:nvSpPr>
        <p:spPr>
          <a:xfrm>
            <a:off x="945250" y="557433"/>
            <a:ext cx="10008889" cy="1569660"/>
          </a:xfrm>
          <a:prstGeom prst="rect">
            <a:avLst/>
          </a:prstGeom>
          <a:noFill/>
        </p:spPr>
        <p:txBody>
          <a:bodyPr wrap="square">
            <a:spAutoFit/>
          </a:bodyPr>
          <a:lstStyle/>
          <a:p>
            <a:r>
              <a:rPr lang="en-US" sz="4800" b="1" i="1" dirty="0">
                <a:solidFill>
                  <a:srgbClr val="00263E"/>
                </a:solidFill>
                <a:latin typeface="Montserrat SemiBold" pitchFamily="2" charset="77"/>
                <a:ea typeface="Calibri"/>
                <a:cs typeface="Calibri"/>
              </a:rPr>
              <a:t>Who are the key stakeholders, you wonder? </a:t>
            </a:r>
          </a:p>
        </p:txBody>
      </p:sp>
      <p:sp>
        <p:nvSpPr>
          <p:cNvPr id="6" name="TextBox 5">
            <a:extLst>
              <a:ext uri="{FF2B5EF4-FFF2-40B4-BE49-F238E27FC236}">
                <a16:creationId xmlns:a16="http://schemas.microsoft.com/office/drawing/2014/main" id="{0F93C8E5-0E89-1A9D-4D97-ABEBA8B4A71F}"/>
              </a:ext>
            </a:extLst>
          </p:cNvPr>
          <p:cNvSpPr txBox="1"/>
          <p:nvPr/>
        </p:nvSpPr>
        <p:spPr>
          <a:xfrm>
            <a:off x="945250" y="2390468"/>
            <a:ext cx="6444595" cy="2862322"/>
          </a:xfrm>
          <a:prstGeom prst="rect">
            <a:avLst/>
          </a:prstGeom>
          <a:noFill/>
        </p:spPr>
        <p:txBody>
          <a:bodyPr wrap="square">
            <a:spAutoFit/>
          </a:bodyPr>
          <a:lstStyle/>
          <a:p>
            <a:r>
              <a:rPr lang="en-US" sz="2000" dirty="0">
                <a:solidFill>
                  <a:srgbClr val="00263E"/>
                </a:solidFill>
                <a:latin typeface="Montserrat Light" pitchFamily="2" charset="77"/>
                <a:ea typeface="Calibri"/>
                <a:cs typeface="Calibri"/>
              </a:rPr>
              <a:t>We recommend beginning by connecting with either the Diversity, Equity, and Inclusion (DEI) team or the HR recruitment department. In the event that your company doesn't have these specific roles, why not have a chat with your manager? And if you happen to have a direct line to someone in the C-suite, consider them your prime choice for engagement!</a:t>
            </a:r>
          </a:p>
          <a:p>
            <a:endParaRPr lang="en-US" sz="2000" dirty="0">
              <a:solidFill>
                <a:srgbClr val="00263E"/>
              </a:solidFill>
              <a:latin typeface="Montserrat Light" pitchFamily="2" charset="77"/>
              <a:ea typeface="Calibri"/>
              <a:cs typeface="Calibri"/>
            </a:endParaRPr>
          </a:p>
        </p:txBody>
      </p:sp>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C7656C-2E64-4F19-2486-D223BF05D7D6}"/>
              </a:ext>
            </a:extLst>
          </p:cNvPr>
          <p:cNvPicPr>
            <a:picLocks noChangeAspect="1"/>
          </p:cNvPicPr>
          <p:nvPr/>
        </p:nvPicPr>
        <p:blipFill>
          <a:blip r:embed="rId3"/>
          <a:stretch>
            <a:fillRect/>
          </a:stretch>
        </p:blipFill>
        <p:spPr>
          <a:xfrm>
            <a:off x="7277878" y="2000919"/>
            <a:ext cx="4632665" cy="3559713"/>
          </a:xfrm>
          <a:prstGeom prst="rect">
            <a:avLst/>
          </a:prstGeom>
        </p:spPr>
      </p:pic>
      <p:sp>
        <p:nvSpPr>
          <p:cNvPr id="2" name="TextBox 1">
            <a:extLst>
              <a:ext uri="{FF2B5EF4-FFF2-40B4-BE49-F238E27FC236}">
                <a16:creationId xmlns:a16="http://schemas.microsoft.com/office/drawing/2014/main" id="{899178CA-1981-F9E7-7BB9-D0913F9F3D45}"/>
              </a:ext>
            </a:extLst>
          </p:cNvPr>
          <p:cNvSpPr txBox="1"/>
          <p:nvPr/>
        </p:nvSpPr>
        <p:spPr>
          <a:xfrm>
            <a:off x="7194977" y="5571254"/>
            <a:ext cx="1344726" cy="215444"/>
          </a:xfrm>
          <a:prstGeom prst="rect">
            <a:avLst/>
          </a:prstGeom>
          <a:noFill/>
        </p:spPr>
        <p:txBody>
          <a:bodyPr wrap="square" rtlCol="0">
            <a:spAutoFit/>
          </a:bodyPr>
          <a:lstStyle/>
          <a:p>
            <a:r>
              <a:rPr lang="en-US" sz="800" dirty="0">
                <a:solidFill>
                  <a:schemeClr val="bg1">
                    <a:lumMod val="65000"/>
                  </a:schemeClr>
                </a:solidFill>
                <a:latin typeface="Montserrat" pitchFamily="2" charset="77"/>
              </a:rPr>
              <a:t>Illustration by </a:t>
            </a:r>
            <a:r>
              <a:rPr lang="en-US" sz="800" dirty="0" err="1">
                <a:solidFill>
                  <a:schemeClr val="bg1">
                    <a:lumMod val="65000"/>
                  </a:schemeClr>
                </a:solidFill>
                <a:latin typeface="Montserrat" pitchFamily="2" charset="77"/>
              </a:rPr>
              <a:t>Freepik</a:t>
            </a:r>
            <a:endParaRPr lang="en-US" sz="800" dirty="0">
              <a:solidFill>
                <a:schemeClr val="bg1">
                  <a:lumMod val="65000"/>
                </a:schemeClr>
              </a:solidFill>
              <a:latin typeface="Montserrat" pitchFamily="2" charset="77"/>
            </a:endParaRPr>
          </a:p>
        </p:txBody>
      </p:sp>
      <p:sp>
        <p:nvSpPr>
          <p:cNvPr id="5" name="TextBox 4">
            <a:extLst>
              <a:ext uri="{FF2B5EF4-FFF2-40B4-BE49-F238E27FC236}">
                <a16:creationId xmlns:a16="http://schemas.microsoft.com/office/drawing/2014/main" id="{8DEEDDBB-E487-ECB1-8AD9-DF99AD73A62D}"/>
              </a:ext>
            </a:extLst>
          </p:cNvPr>
          <p:cNvSpPr txBox="1"/>
          <p:nvPr/>
        </p:nvSpPr>
        <p:spPr>
          <a:xfrm>
            <a:off x="980086" y="5206656"/>
            <a:ext cx="6108691" cy="400110"/>
          </a:xfrm>
          <a:prstGeom prst="rect">
            <a:avLst/>
          </a:prstGeom>
          <a:noFill/>
        </p:spPr>
        <p:txBody>
          <a:bodyPr wrap="square" rtlCol="0">
            <a:spAutoFit/>
          </a:bodyPr>
          <a:lstStyle/>
          <a:p>
            <a:r>
              <a:rPr lang="en-US" sz="1000" i="1" dirty="0">
                <a:solidFill>
                  <a:srgbClr val="0072CE"/>
                </a:solidFill>
                <a:effectLst/>
                <a:latin typeface="Montserrat Light" pitchFamily="2" charset="77"/>
              </a:rPr>
              <a:t>This document is intended to provide best practices informed by research, subject expertise, and input from neurodivergent professionals. It does not contain official legal or HR advice.</a:t>
            </a:r>
            <a:endParaRPr lang="en-US" sz="1000" i="1" dirty="0">
              <a:solidFill>
                <a:srgbClr val="0072CE"/>
              </a:solidFill>
              <a:latin typeface="Montserrat Light" pitchFamily="2" charset="77"/>
            </a:endParaRPr>
          </a:p>
        </p:txBody>
      </p:sp>
    </p:spTree>
    <p:extLst>
      <p:ext uri="{BB962C8B-B14F-4D97-AF65-F5344CB8AC3E}">
        <p14:creationId xmlns:p14="http://schemas.microsoft.com/office/powerpoint/2010/main" val="227552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F4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93C8E5-0E89-1A9D-4D97-ABEBA8B4A71F}"/>
              </a:ext>
            </a:extLst>
          </p:cNvPr>
          <p:cNvSpPr txBox="1"/>
          <p:nvPr/>
        </p:nvSpPr>
        <p:spPr>
          <a:xfrm>
            <a:off x="3001735" y="1617272"/>
            <a:ext cx="6188918" cy="954107"/>
          </a:xfrm>
          <a:prstGeom prst="rect">
            <a:avLst/>
          </a:prstGeom>
          <a:noFill/>
        </p:spPr>
        <p:txBody>
          <a:bodyPr wrap="square">
            <a:spAutoFit/>
          </a:bodyPr>
          <a:lstStyle/>
          <a:p>
            <a:pPr algn="ctr"/>
            <a:r>
              <a:rPr lang="en-US" sz="2800" dirty="0">
                <a:solidFill>
                  <a:srgbClr val="00263E"/>
                </a:solidFill>
                <a:latin typeface="Montserrat Light" pitchFamily="2" charset="77"/>
                <a:ea typeface="Calibri"/>
                <a:cs typeface="Calibri"/>
              </a:rPr>
              <a:t>There are parts of this PowerPoint presentation that are</a:t>
            </a:r>
          </a:p>
        </p:txBody>
      </p:sp>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2C59CD-56C5-7A5F-506D-4859491E7255}"/>
              </a:ext>
            </a:extLst>
          </p:cNvPr>
          <p:cNvSpPr txBox="1"/>
          <p:nvPr/>
        </p:nvSpPr>
        <p:spPr>
          <a:xfrm>
            <a:off x="2133987" y="2777488"/>
            <a:ext cx="7924023" cy="830997"/>
          </a:xfrm>
          <a:prstGeom prst="rect">
            <a:avLst/>
          </a:prstGeom>
          <a:noFill/>
        </p:spPr>
        <p:txBody>
          <a:bodyPr wrap="square">
            <a:spAutoFit/>
          </a:bodyPr>
          <a:lstStyle/>
          <a:p>
            <a:pPr algn="ctr"/>
            <a:r>
              <a:rPr lang="en-US" sz="4800" dirty="0">
                <a:solidFill>
                  <a:srgbClr val="00263E"/>
                </a:solidFill>
                <a:highlight>
                  <a:srgbClr val="00FF00"/>
                </a:highlight>
                <a:latin typeface="Montserrat" pitchFamily="2" charset="77"/>
                <a:ea typeface="Calibri"/>
                <a:cs typeface="Calibri"/>
              </a:rPr>
              <a:t>highlighted in GREEN. </a:t>
            </a:r>
          </a:p>
        </p:txBody>
      </p:sp>
      <p:sp>
        <p:nvSpPr>
          <p:cNvPr id="8" name="TextBox 7">
            <a:extLst>
              <a:ext uri="{FF2B5EF4-FFF2-40B4-BE49-F238E27FC236}">
                <a16:creationId xmlns:a16="http://schemas.microsoft.com/office/drawing/2014/main" id="{A035A6B2-1A1A-6147-25B3-DA798ACEE6D4}"/>
              </a:ext>
            </a:extLst>
          </p:cNvPr>
          <p:cNvSpPr txBox="1"/>
          <p:nvPr/>
        </p:nvSpPr>
        <p:spPr>
          <a:xfrm>
            <a:off x="2768273" y="3814594"/>
            <a:ext cx="6655449" cy="1384995"/>
          </a:xfrm>
          <a:prstGeom prst="rect">
            <a:avLst/>
          </a:prstGeom>
          <a:noFill/>
        </p:spPr>
        <p:txBody>
          <a:bodyPr wrap="square">
            <a:spAutoFit/>
          </a:bodyPr>
          <a:lstStyle/>
          <a:p>
            <a:pPr algn="ctr"/>
            <a:r>
              <a:rPr lang="en-US" sz="2800" dirty="0">
                <a:solidFill>
                  <a:srgbClr val="00263E"/>
                </a:solidFill>
                <a:latin typeface="Montserrat Light" pitchFamily="2" charset="77"/>
                <a:ea typeface="Calibri"/>
                <a:cs typeface="Calibri"/>
              </a:rPr>
              <a:t>This indicates an instruction for you as the presenter when adapting this deck for your organization.</a:t>
            </a:r>
            <a:endParaRPr lang="en-US" sz="2800" dirty="0">
              <a:latin typeface="Montserrat Light" pitchFamily="2" charset="77"/>
            </a:endParaRPr>
          </a:p>
        </p:txBody>
      </p:sp>
      <p:pic>
        <p:nvPicPr>
          <p:cNvPr id="9" name="Picture 8">
            <a:extLst>
              <a:ext uri="{FF2B5EF4-FFF2-40B4-BE49-F238E27FC236}">
                <a16:creationId xmlns:a16="http://schemas.microsoft.com/office/drawing/2014/main" id="{0E385823-9D66-2D32-B311-CF7E1392F6AA}"/>
              </a:ext>
            </a:extLst>
          </p:cNvPr>
          <p:cNvPicPr>
            <a:picLocks noChangeAspect="1"/>
          </p:cNvPicPr>
          <p:nvPr/>
        </p:nvPicPr>
        <p:blipFill>
          <a:blip r:embed="rId2"/>
          <a:stretch>
            <a:fillRect/>
          </a:stretch>
        </p:blipFill>
        <p:spPr>
          <a:xfrm>
            <a:off x="11071678" y="5999737"/>
            <a:ext cx="824852" cy="576920"/>
          </a:xfrm>
          <a:prstGeom prst="rect">
            <a:avLst/>
          </a:prstGeom>
        </p:spPr>
      </p:pic>
    </p:spTree>
    <p:extLst>
      <p:ext uri="{BB962C8B-B14F-4D97-AF65-F5344CB8AC3E}">
        <p14:creationId xmlns:p14="http://schemas.microsoft.com/office/powerpoint/2010/main" val="1024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F4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93C8E5-0E89-1A9D-4D97-ABEBA8B4A71F}"/>
              </a:ext>
            </a:extLst>
          </p:cNvPr>
          <p:cNvSpPr txBox="1"/>
          <p:nvPr/>
        </p:nvSpPr>
        <p:spPr>
          <a:xfrm>
            <a:off x="2954886" y="1699757"/>
            <a:ext cx="6282224" cy="954107"/>
          </a:xfrm>
          <a:prstGeom prst="rect">
            <a:avLst/>
          </a:prstGeom>
          <a:noFill/>
        </p:spPr>
        <p:txBody>
          <a:bodyPr wrap="square">
            <a:spAutoFit/>
          </a:bodyPr>
          <a:lstStyle/>
          <a:p>
            <a:pPr algn="ctr"/>
            <a:r>
              <a:rPr lang="en-US" sz="2800" dirty="0">
                <a:solidFill>
                  <a:srgbClr val="00263E"/>
                </a:solidFill>
                <a:latin typeface="Montserrat Light" pitchFamily="2" charset="77"/>
                <a:ea typeface="Calibri"/>
                <a:cs typeface="Calibri"/>
              </a:rPr>
              <a:t>There are also parts of this PowerPoint presentation that are</a:t>
            </a:r>
          </a:p>
        </p:txBody>
      </p:sp>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2C59CD-56C5-7A5F-506D-4859491E7255}"/>
              </a:ext>
            </a:extLst>
          </p:cNvPr>
          <p:cNvSpPr txBox="1"/>
          <p:nvPr/>
        </p:nvSpPr>
        <p:spPr>
          <a:xfrm>
            <a:off x="2133987" y="2777488"/>
            <a:ext cx="7924023" cy="830997"/>
          </a:xfrm>
          <a:prstGeom prst="rect">
            <a:avLst/>
          </a:prstGeom>
          <a:noFill/>
        </p:spPr>
        <p:txBody>
          <a:bodyPr wrap="square">
            <a:spAutoFit/>
          </a:bodyPr>
          <a:lstStyle/>
          <a:p>
            <a:pPr algn="ctr"/>
            <a:r>
              <a:rPr lang="en-US" sz="4800" dirty="0">
                <a:solidFill>
                  <a:srgbClr val="00263E"/>
                </a:solidFill>
                <a:highlight>
                  <a:srgbClr val="FFFF00"/>
                </a:highlight>
                <a:latin typeface="Montserrat" pitchFamily="2" charset="77"/>
                <a:ea typeface="Calibri"/>
                <a:cs typeface="Calibri"/>
              </a:rPr>
              <a:t>highlighted in YELLOW. </a:t>
            </a:r>
          </a:p>
        </p:txBody>
      </p:sp>
      <p:sp>
        <p:nvSpPr>
          <p:cNvPr id="8" name="TextBox 7">
            <a:extLst>
              <a:ext uri="{FF2B5EF4-FFF2-40B4-BE49-F238E27FC236}">
                <a16:creationId xmlns:a16="http://schemas.microsoft.com/office/drawing/2014/main" id="{A035A6B2-1A1A-6147-25B3-DA798ACEE6D4}"/>
              </a:ext>
            </a:extLst>
          </p:cNvPr>
          <p:cNvSpPr txBox="1"/>
          <p:nvPr/>
        </p:nvSpPr>
        <p:spPr>
          <a:xfrm>
            <a:off x="2964216" y="3773248"/>
            <a:ext cx="6263563" cy="1384995"/>
          </a:xfrm>
          <a:prstGeom prst="rect">
            <a:avLst/>
          </a:prstGeom>
          <a:noFill/>
        </p:spPr>
        <p:txBody>
          <a:bodyPr wrap="square">
            <a:spAutoFit/>
          </a:bodyPr>
          <a:lstStyle/>
          <a:p>
            <a:pPr algn="ctr"/>
            <a:r>
              <a:rPr lang="en-US" sz="2800" dirty="0">
                <a:solidFill>
                  <a:srgbClr val="00263E"/>
                </a:solidFill>
                <a:latin typeface="Montserrat Light" pitchFamily="2" charset="77"/>
                <a:ea typeface="Calibri"/>
                <a:cs typeface="Calibri"/>
              </a:rPr>
              <a:t>This indicates places where you will need to add information that is specific to </a:t>
            </a:r>
            <a:r>
              <a:rPr lang="en-US" sz="2800" i="1" dirty="0">
                <a:solidFill>
                  <a:srgbClr val="00263E"/>
                </a:solidFill>
                <a:latin typeface="Montserrat Light" pitchFamily="2" charset="77"/>
                <a:ea typeface="Calibri"/>
                <a:cs typeface="Calibri"/>
              </a:rPr>
              <a:t>your organization</a:t>
            </a:r>
            <a:r>
              <a:rPr lang="en-US" sz="2800" dirty="0">
                <a:solidFill>
                  <a:srgbClr val="00263E"/>
                </a:solidFill>
                <a:latin typeface="Montserrat Light" pitchFamily="2" charset="77"/>
                <a:ea typeface="Calibri"/>
                <a:cs typeface="Calibri"/>
              </a:rPr>
              <a:t>.</a:t>
            </a:r>
            <a:endParaRPr lang="en-US" sz="2800" dirty="0">
              <a:latin typeface="Montserrat Light" pitchFamily="2" charset="77"/>
            </a:endParaRPr>
          </a:p>
        </p:txBody>
      </p:sp>
      <p:pic>
        <p:nvPicPr>
          <p:cNvPr id="2" name="Picture 1">
            <a:extLst>
              <a:ext uri="{FF2B5EF4-FFF2-40B4-BE49-F238E27FC236}">
                <a16:creationId xmlns:a16="http://schemas.microsoft.com/office/drawing/2014/main" id="{A7B0B3B5-3B63-B54D-940D-79FFC0A403C8}"/>
              </a:ext>
            </a:extLst>
          </p:cNvPr>
          <p:cNvPicPr>
            <a:picLocks noChangeAspect="1"/>
          </p:cNvPicPr>
          <p:nvPr/>
        </p:nvPicPr>
        <p:blipFill>
          <a:blip r:embed="rId2"/>
          <a:stretch>
            <a:fillRect/>
          </a:stretch>
        </p:blipFill>
        <p:spPr>
          <a:xfrm>
            <a:off x="11071678" y="5999737"/>
            <a:ext cx="824852" cy="576920"/>
          </a:xfrm>
          <a:prstGeom prst="rect">
            <a:avLst/>
          </a:prstGeom>
        </p:spPr>
      </p:pic>
    </p:spTree>
    <p:extLst>
      <p:ext uri="{BB962C8B-B14F-4D97-AF65-F5344CB8AC3E}">
        <p14:creationId xmlns:p14="http://schemas.microsoft.com/office/powerpoint/2010/main" val="169302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652643-28B4-2724-6AB4-2D2913102C5C}"/>
              </a:ext>
            </a:extLst>
          </p:cNvPr>
          <p:cNvSpPr txBox="1"/>
          <p:nvPr/>
        </p:nvSpPr>
        <p:spPr>
          <a:xfrm>
            <a:off x="1293245" y="1262896"/>
            <a:ext cx="10046234" cy="2862322"/>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400" kern="0" dirty="0">
                <a:latin typeface="Montserrat" pitchFamily="2" charset="77"/>
                <a:ea typeface="Arial" panose="020B0604020202020204" pitchFamily="34" charset="0"/>
              </a:rPr>
              <a:t>Our company’s values</a:t>
            </a:r>
          </a:p>
          <a:p>
            <a:pPr marL="285750" indent="-285750">
              <a:spcAft>
                <a:spcPts val="1800"/>
              </a:spcAft>
              <a:buFont typeface="Arial" panose="020B0604020202020204" pitchFamily="34" charset="0"/>
              <a:buChar char="•"/>
            </a:pPr>
            <a:r>
              <a:rPr lang="en-US" sz="2400" kern="0" dirty="0">
                <a:latin typeface="Montserrat" pitchFamily="2" charset="77"/>
                <a:ea typeface="Arial" panose="020B0604020202020204" pitchFamily="34" charset="0"/>
              </a:rPr>
              <a:t>Our company’s goals </a:t>
            </a:r>
          </a:p>
          <a:p>
            <a:pPr marL="285750" indent="-285750">
              <a:spcAft>
                <a:spcPts val="1800"/>
              </a:spcAft>
              <a:buFont typeface="Arial" panose="020B0604020202020204" pitchFamily="34" charset="0"/>
              <a:buChar char="•"/>
            </a:pPr>
            <a:r>
              <a:rPr lang="en-US" sz="2400" kern="0" dirty="0">
                <a:latin typeface="Montserrat" pitchFamily="2" charset="77"/>
                <a:ea typeface="Arial" panose="020B0604020202020204" pitchFamily="34" charset="0"/>
              </a:rPr>
              <a:t>Where we stand</a:t>
            </a:r>
          </a:p>
          <a:p>
            <a:pPr marL="285750" indent="-285750">
              <a:spcAft>
                <a:spcPts val="1800"/>
              </a:spcAft>
              <a:buFont typeface="Arial" panose="020B0604020202020204" pitchFamily="34" charset="0"/>
              <a:buChar char="•"/>
            </a:pPr>
            <a:r>
              <a:rPr lang="en-US" sz="2400" kern="0" dirty="0">
                <a:latin typeface="Montserrat" pitchFamily="2" charset="77"/>
                <a:ea typeface="Arial" panose="020B0604020202020204" pitchFamily="34" charset="0"/>
              </a:rPr>
              <a:t>Neurodiversity: An opportunity to propel us forward</a:t>
            </a:r>
          </a:p>
          <a:p>
            <a:pPr marL="285750" indent="-285750">
              <a:spcAft>
                <a:spcPts val="1800"/>
              </a:spcAft>
              <a:buFont typeface="Arial" panose="020B0604020202020204" pitchFamily="34" charset="0"/>
              <a:buChar char="•"/>
            </a:pPr>
            <a:endParaRPr lang="en-US" sz="2400" kern="0" dirty="0">
              <a:solidFill>
                <a:srgbClr val="FF0000"/>
              </a:solidFill>
              <a:latin typeface="Montserrat" pitchFamily="2" charset="77"/>
              <a:ea typeface="Arial" panose="020B0604020202020204" pitchFamily="34" charset="0"/>
            </a:endParaRPr>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5824030"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Introduction/Overview:</a:t>
            </a:r>
            <a:endParaRPr lang="en-US" sz="3600" b="1" dirty="0">
              <a:solidFill>
                <a:srgbClr val="00263E"/>
              </a:solidFill>
              <a:latin typeface="Montserrat" pitchFamily="2" charset="77"/>
            </a:endParaRPr>
          </a:p>
        </p:txBody>
      </p:sp>
      <p:pic>
        <p:nvPicPr>
          <p:cNvPr id="9" name="Picture 8">
            <a:extLst>
              <a:ext uri="{FF2B5EF4-FFF2-40B4-BE49-F238E27FC236}">
                <a16:creationId xmlns:a16="http://schemas.microsoft.com/office/drawing/2014/main" id="{4F063AEE-E9A2-DEA9-1B07-69C9CAF00EB0}"/>
              </a:ext>
            </a:extLst>
          </p:cNvPr>
          <p:cNvPicPr>
            <a:picLocks noChangeAspect="1"/>
          </p:cNvPicPr>
          <p:nvPr/>
        </p:nvPicPr>
        <p:blipFill>
          <a:blip r:embed="rId2"/>
          <a:stretch>
            <a:fillRect/>
          </a:stretch>
        </p:blipFill>
        <p:spPr>
          <a:xfrm>
            <a:off x="11071678" y="5999737"/>
            <a:ext cx="824852" cy="576920"/>
          </a:xfrm>
          <a:prstGeom prst="rect">
            <a:avLst/>
          </a:prstGeom>
        </p:spPr>
      </p:pic>
      <p:sp>
        <p:nvSpPr>
          <p:cNvPr id="10" name="TextBox 9">
            <a:extLst>
              <a:ext uri="{FF2B5EF4-FFF2-40B4-BE49-F238E27FC236}">
                <a16:creationId xmlns:a16="http://schemas.microsoft.com/office/drawing/2014/main" id="{DDA3139A-F85A-3F60-B1E2-AD77A17554B2}"/>
              </a:ext>
            </a:extLst>
          </p:cNvPr>
          <p:cNvSpPr txBox="1"/>
          <p:nvPr/>
        </p:nvSpPr>
        <p:spPr>
          <a:xfrm>
            <a:off x="10621961" y="4797098"/>
            <a:ext cx="1724284" cy="707886"/>
          </a:xfrm>
          <a:prstGeom prst="rect">
            <a:avLst/>
          </a:prstGeom>
          <a:noFill/>
        </p:spPr>
        <p:txBody>
          <a:bodyPr wrap="square" rtlCol="0">
            <a:spAutoFit/>
          </a:bodyPr>
          <a:lstStyle/>
          <a:p>
            <a:pPr algn="ctr"/>
            <a:r>
              <a:rPr lang="en-US" sz="1000" dirty="0">
                <a:solidFill>
                  <a:schemeClr val="tx1">
                    <a:lumMod val="65000"/>
                    <a:lumOff val="35000"/>
                  </a:schemeClr>
                </a:solidFill>
                <a:highlight>
                  <a:srgbClr val="FFFF00"/>
                </a:highlight>
              </a:rPr>
              <a:t>REPLACE WITH </a:t>
            </a:r>
          </a:p>
          <a:p>
            <a:pPr algn="ctr"/>
            <a:r>
              <a:rPr lang="en-US" sz="1000" dirty="0">
                <a:solidFill>
                  <a:schemeClr val="tx1">
                    <a:lumMod val="65000"/>
                    <a:lumOff val="35000"/>
                  </a:schemeClr>
                </a:solidFill>
                <a:highlight>
                  <a:srgbClr val="FFFF00"/>
                </a:highlight>
              </a:rPr>
              <a:t>YOUR LOGO ON THIS</a:t>
            </a:r>
            <a:br>
              <a:rPr lang="en-US" sz="1000" dirty="0">
                <a:solidFill>
                  <a:schemeClr val="tx1">
                    <a:lumMod val="65000"/>
                    <a:lumOff val="35000"/>
                  </a:schemeClr>
                </a:solidFill>
                <a:highlight>
                  <a:srgbClr val="FFFF00"/>
                </a:highlight>
              </a:rPr>
            </a:br>
            <a:r>
              <a:rPr lang="en-US" sz="1000" dirty="0">
                <a:solidFill>
                  <a:schemeClr val="tx1">
                    <a:lumMod val="65000"/>
                    <a:lumOff val="35000"/>
                  </a:schemeClr>
                </a:solidFill>
                <a:highlight>
                  <a:srgbClr val="FFFF00"/>
                </a:highlight>
              </a:rPr>
              <a:t>AND THE </a:t>
            </a:r>
            <a:br>
              <a:rPr lang="en-US" sz="1000" dirty="0">
                <a:solidFill>
                  <a:schemeClr val="tx1">
                    <a:lumMod val="65000"/>
                    <a:lumOff val="35000"/>
                  </a:schemeClr>
                </a:solidFill>
                <a:highlight>
                  <a:srgbClr val="FFFF00"/>
                </a:highlight>
              </a:rPr>
            </a:br>
            <a:r>
              <a:rPr lang="en-US" sz="1000" dirty="0">
                <a:solidFill>
                  <a:schemeClr val="tx1">
                    <a:lumMod val="65000"/>
                    <a:lumOff val="35000"/>
                  </a:schemeClr>
                </a:solidFill>
                <a:highlight>
                  <a:srgbClr val="FFFF00"/>
                </a:highlight>
              </a:rPr>
              <a:t>FOLLOWING SLIDES</a:t>
            </a:r>
          </a:p>
        </p:txBody>
      </p:sp>
      <p:sp>
        <p:nvSpPr>
          <p:cNvPr id="11" name="Down Arrow 10">
            <a:extLst>
              <a:ext uri="{FF2B5EF4-FFF2-40B4-BE49-F238E27FC236}">
                <a16:creationId xmlns:a16="http://schemas.microsoft.com/office/drawing/2014/main" id="{1999F4D0-9B41-08AA-BC35-86DC143E3F1A}"/>
              </a:ext>
            </a:extLst>
          </p:cNvPr>
          <p:cNvSpPr/>
          <p:nvPr/>
        </p:nvSpPr>
        <p:spPr>
          <a:xfrm>
            <a:off x="11339479" y="5556379"/>
            <a:ext cx="289249" cy="34056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972EEE-9D78-FF83-C7A9-80A793078289}"/>
              </a:ext>
            </a:extLst>
          </p:cNvPr>
          <p:cNvSpPr txBox="1"/>
          <p:nvPr/>
        </p:nvSpPr>
        <p:spPr>
          <a:xfrm>
            <a:off x="881214" y="6201199"/>
            <a:ext cx="1843737" cy="553998"/>
          </a:xfrm>
          <a:prstGeom prst="rect">
            <a:avLst/>
          </a:prstGeom>
          <a:noFill/>
        </p:spPr>
        <p:txBody>
          <a:bodyPr wrap="square" rtlCol="0">
            <a:spAutoFit/>
          </a:bodyPr>
          <a:lstStyle/>
          <a:p>
            <a:pPr algn="ctr"/>
            <a:r>
              <a:rPr lang="en-US" sz="1000" dirty="0">
                <a:solidFill>
                  <a:schemeClr val="tx1">
                    <a:lumMod val="65000"/>
                    <a:lumOff val="35000"/>
                  </a:schemeClr>
                </a:solidFill>
                <a:highlight>
                  <a:srgbClr val="FFFF00"/>
                </a:highlight>
              </a:rPr>
              <a:t>CHANGE TO MATCH YOUR BRAND’S COLOR(S) ON THIS AND THE FOLLOWING SLIDES</a:t>
            </a:r>
          </a:p>
        </p:txBody>
      </p:sp>
      <p:sp>
        <p:nvSpPr>
          <p:cNvPr id="13" name="Down Arrow 12">
            <a:extLst>
              <a:ext uri="{FF2B5EF4-FFF2-40B4-BE49-F238E27FC236}">
                <a16:creationId xmlns:a16="http://schemas.microsoft.com/office/drawing/2014/main" id="{FA456242-B764-16A8-6A6B-CD11AE918589}"/>
              </a:ext>
            </a:extLst>
          </p:cNvPr>
          <p:cNvSpPr/>
          <p:nvPr/>
        </p:nvSpPr>
        <p:spPr>
          <a:xfrm rot="5400000">
            <a:off x="566306" y="6233122"/>
            <a:ext cx="289249" cy="34056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087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972EEE-9D78-FF83-C7A9-80A793078289}"/>
              </a:ext>
            </a:extLst>
          </p:cNvPr>
          <p:cNvSpPr txBox="1"/>
          <p:nvPr/>
        </p:nvSpPr>
        <p:spPr>
          <a:xfrm>
            <a:off x="10239818" y="201615"/>
            <a:ext cx="1843737" cy="646331"/>
          </a:xfrm>
          <a:prstGeom prst="rect">
            <a:avLst/>
          </a:prstGeom>
          <a:noFill/>
        </p:spPr>
        <p:txBody>
          <a:bodyPr wrap="square" rtlCol="0">
            <a:spAutoFit/>
          </a:bodyPr>
          <a:lstStyle/>
          <a:p>
            <a:pPr algn="ctr"/>
            <a:r>
              <a:rPr lang="en-US" sz="1200" dirty="0">
                <a:solidFill>
                  <a:schemeClr val="tx1">
                    <a:lumMod val="65000"/>
                    <a:lumOff val="35000"/>
                  </a:schemeClr>
                </a:solidFill>
                <a:highlight>
                  <a:srgbClr val="FFFF00"/>
                </a:highlight>
              </a:rPr>
              <a:t>CHANGE BACKGROUND COLOR TO MATCH YOUR BRAND’S COLOR(S)</a:t>
            </a:r>
          </a:p>
        </p:txBody>
      </p:sp>
      <p:sp>
        <p:nvSpPr>
          <p:cNvPr id="3" name="TextBox 2">
            <a:extLst>
              <a:ext uri="{FF2B5EF4-FFF2-40B4-BE49-F238E27FC236}">
                <a16:creationId xmlns:a16="http://schemas.microsoft.com/office/drawing/2014/main" id="{31D911DD-2ABF-22BF-F3A3-60DFE2D4ACFE}"/>
              </a:ext>
            </a:extLst>
          </p:cNvPr>
          <p:cNvSpPr txBox="1"/>
          <p:nvPr/>
        </p:nvSpPr>
        <p:spPr>
          <a:xfrm>
            <a:off x="1697059" y="758320"/>
            <a:ext cx="8542759" cy="3046988"/>
          </a:xfrm>
          <a:prstGeom prst="rect">
            <a:avLst/>
          </a:prstGeom>
          <a:noFill/>
        </p:spPr>
        <p:txBody>
          <a:bodyPr wrap="square" lIns="91440" tIns="45720" rIns="91440" bIns="45720" anchor="t">
            <a:spAutoFit/>
          </a:bodyPr>
          <a:lstStyle/>
          <a:p>
            <a:pPr marR="0" lvl="0" algn="ctr">
              <a:spcBef>
                <a:spcPts val="0"/>
              </a:spcBef>
              <a:spcAft>
                <a:spcPts val="0"/>
              </a:spcAft>
            </a:pPr>
            <a:r>
              <a:rPr lang="en-US" sz="2400" dirty="0">
                <a:solidFill>
                  <a:schemeClr val="bg1"/>
                </a:solidFill>
                <a:effectLst/>
                <a:latin typeface="Montserrat" pitchFamily="2" charset="77"/>
                <a:ea typeface="Calibri" panose="020F0502020204030204" pitchFamily="34" charset="0"/>
                <a:cs typeface="Times New Roman" panose="02020603050405020304" pitchFamily="18" charset="0"/>
              </a:rPr>
              <a:t>Organizations like JP Morgan Chase, SAP, EY, &amp; more are embracing neurodiversity in the workplace – changing their processes to be more inclusive of employees with autism, ADHD, dyslexia, and other differences – </a:t>
            </a:r>
            <a:br>
              <a:rPr lang="en-US" sz="2400" dirty="0">
                <a:solidFill>
                  <a:schemeClr val="bg1"/>
                </a:solidFill>
                <a:effectLst/>
                <a:latin typeface="Montserrat" pitchFamily="2" charset="77"/>
                <a:ea typeface="Calibri" panose="020F0502020204030204" pitchFamily="34" charset="0"/>
                <a:cs typeface="Times New Roman" panose="02020603050405020304" pitchFamily="18" charset="0"/>
              </a:rPr>
            </a:br>
            <a:r>
              <a:rPr lang="en-US" sz="2400" dirty="0">
                <a:solidFill>
                  <a:schemeClr val="bg1"/>
                </a:solidFill>
                <a:effectLst/>
                <a:latin typeface="Montserrat" pitchFamily="2" charset="77"/>
                <a:ea typeface="Calibri" panose="020F0502020204030204" pitchFamily="34" charset="0"/>
                <a:cs typeface="Times New Roman" panose="02020603050405020304" pitchFamily="18" charset="0"/>
              </a:rPr>
              <a:t>and they’re seeing the business benefit. </a:t>
            </a:r>
            <a:endParaRPr lang="en-US" sz="2400" dirty="0">
              <a:solidFill>
                <a:schemeClr val="bg1"/>
              </a:solidFill>
              <a:latin typeface="Montserrat" pitchFamily="2" charset="77"/>
              <a:ea typeface="Calibri" panose="020F0502020204030204" pitchFamily="34" charset="0"/>
              <a:cs typeface="Times New Roman" panose="02020603050405020304" pitchFamily="18" charset="0"/>
            </a:endParaRPr>
          </a:p>
          <a:p>
            <a:pPr marR="0" lvl="0" algn="ctr">
              <a:spcBef>
                <a:spcPts val="0"/>
              </a:spcBef>
              <a:spcAft>
                <a:spcPts val="0"/>
              </a:spcAft>
            </a:pPr>
            <a:endParaRPr lang="en-US" sz="2400" dirty="0">
              <a:solidFill>
                <a:schemeClr val="bg1"/>
              </a:solidFill>
              <a:effectLst/>
              <a:latin typeface="Montserrat" pitchFamily="2" charset="77"/>
              <a:ea typeface="Calibri" panose="020F0502020204030204" pitchFamily="34" charset="0"/>
              <a:cs typeface="Times New Roman" panose="02020603050405020304" pitchFamily="18" charset="0"/>
            </a:endParaRPr>
          </a:p>
          <a:p>
            <a:pPr algn="ctr">
              <a:spcBef>
                <a:spcPts val="0"/>
              </a:spcBef>
              <a:spcAft>
                <a:spcPts val="0"/>
              </a:spcAft>
            </a:pPr>
            <a:r>
              <a:rPr lang="en-US" sz="2400" dirty="0">
                <a:solidFill>
                  <a:srgbClr val="00263E"/>
                </a:solidFill>
                <a:effectLst/>
                <a:highlight>
                  <a:srgbClr val="FFFF00"/>
                </a:highlight>
                <a:latin typeface="Montserrat" pitchFamily="2" charset="77"/>
                <a:ea typeface="Calibri"/>
                <a:cs typeface="Times New Roman"/>
              </a:rPr>
              <a:t>X Company</a:t>
            </a:r>
            <a:r>
              <a:rPr lang="en-US" sz="2400" dirty="0">
                <a:solidFill>
                  <a:srgbClr val="00263E"/>
                </a:solidFill>
                <a:effectLst/>
                <a:latin typeface="Montserrat" pitchFamily="2" charset="77"/>
                <a:ea typeface="Calibri"/>
                <a:cs typeface="Times New Roman"/>
              </a:rPr>
              <a:t> </a:t>
            </a:r>
            <a:r>
              <a:rPr lang="en-US" sz="2400" dirty="0">
                <a:solidFill>
                  <a:schemeClr val="bg1"/>
                </a:solidFill>
                <a:effectLst/>
                <a:latin typeface="Montserrat" pitchFamily="2" charset="77"/>
                <a:ea typeface="Calibri"/>
                <a:cs typeface="Times New Roman"/>
              </a:rPr>
              <a:t>can be next.</a:t>
            </a:r>
            <a:r>
              <a:rPr lang="en-US" sz="2400" dirty="0">
                <a:solidFill>
                  <a:schemeClr val="bg1"/>
                </a:solidFill>
                <a:latin typeface="Montserrat" pitchFamily="2" charset="77"/>
                <a:ea typeface="Calibri"/>
                <a:cs typeface="Times New Roman"/>
              </a:rPr>
              <a:t> </a:t>
            </a:r>
            <a:endParaRPr lang="en-US" sz="2400" dirty="0">
              <a:solidFill>
                <a:schemeClr val="bg1"/>
              </a:solidFill>
              <a:effectLst/>
              <a:latin typeface="Montserrat" pitchFamily="2" charset="77"/>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F3F627B-8F54-2F29-AFE2-96AEBE5D2AEF}"/>
              </a:ext>
            </a:extLst>
          </p:cNvPr>
          <p:cNvPicPr>
            <a:picLocks noChangeAspect="1"/>
          </p:cNvPicPr>
          <p:nvPr/>
        </p:nvPicPr>
        <p:blipFill>
          <a:blip r:embed="rId2"/>
          <a:stretch>
            <a:fillRect/>
          </a:stretch>
        </p:blipFill>
        <p:spPr>
          <a:xfrm>
            <a:off x="5329897" y="4602529"/>
            <a:ext cx="1379502" cy="1565363"/>
          </a:xfrm>
          <a:prstGeom prst="rect">
            <a:avLst/>
          </a:prstGeom>
        </p:spPr>
      </p:pic>
    </p:spTree>
    <p:extLst>
      <p:ext uri="{BB962C8B-B14F-4D97-AF65-F5344CB8AC3E}">
        <p14:creationId xmlns:p14="http://schemas.microsoft.com/office/powerpoint/2010/main" val="388626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E3EAFC-1ABD-2161-6D6F-7BB35E9468E7}"/>
              </a:ext>
            </a:extLst>
          </p:cNvPr>
          <p:cNvPicPr>
            <a:picLocks noChangeAspect="1"/>
          </p:cNvPicPr>
          <p:nvPr/>
        </p:nvPicPr>
        <p:blipFill>
          <a:blip r:embed="rId2"/>
          <a:stretch>
            <a:fillRect/>
          </a:stretch>
        </p:blipFill>
        <p:spPr>
          <a:xfrm>
            <a:off x="4183225" y="1819469"/>
            <a:ext cx="8008775" cy="4805265"/>
          </a:xfrm>
          <a:prstGeom prst="rect">
            <a:avLst/>
          </a:prstGeom>
        </p:spPr>
      </p:pic>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4796506" cy="646331"/>
          </a:xfrm>
          <a:prstGeom prst="rect">
            <a:avLst/>
          </a:prstGeom>
          <a:noFill/>
        </p:spPr>
        <p:txBody>
          <a:bodyPr wrap="none" lIns="91440" tIns="45720" rIns="91440" bIns="45720" rtlCol="0" anchor="t">
            <a:spAutoFit/>
          </a:bodyPr>
          <a:lstStyle/>
          <a:p>
            <a:r>
              <a:rPr lang="en-US" sz="3600" b="1" dirty="0">
                <a:solidFill>
                  <a:srgbClr val="00263E"/>
                </a:solidFill>
                <a:highlight>
                  <a:srgbClr val="FFFF00"/>
                </a:highlight>
                <a:latin typeface="Montserrat" pitchFamily="2" charset="77"/>
                <a:cs typeface="Calibri"/>
              </a:rPr>
              <a:t>X Company</a:t>
            </a:r>
            <a:r>
              <a:rPr lang="en-US" sz="3600" b="1" dirty="0">
                <a:solidFill>
                  <a:srgbClr val="00263E"/>
                </a:solidFill>
                <a:latin typeface="Montserrat" pitchFamily="2" charset="77"/>
                <a:cs typeface="Calibri"/>
              </a:rPr>
              <a:t>’s Goals</a:t>
            </a:r>
          </a:p>
        </p:txBody>
      </p:sp>
      <p:pic>
        <p:nvPicPr>
          <p:cNvPr id="9" name="Picture 8">
            <a:extLst>
              <a:ext uri="{FF2B5EF4-FFF2-40B4-BE49-F238E27FC236}">
                <a16:creationId xmlns:a16="http://schemas.microsoft.com/office/drawing/2014/main" id="{4F063AEE-E9A2-DEA9-1B07-69C9CAF00EB0}"/>
              </a:ext>
            </a:extLst>
          </p:cNvPr>
          <p:cNvPicPr>
            <a:picLocks noChangeAspect="1"/>
          </p:cNvPicPr>
          <p:nvPr/>
        </p:nvPicPr>
        <p:blipFill>
          <a:blip r:embed="rId3"/>
          <a:stretch>
            <a:fillRect/>
          </a:stretch>
        </p:blipFill>
        <p:spPr>
          <a:xfrm>
            <a:off x="11071678" y="298733"/>
            <a:ext cx="824852" cy="576920"/>
          </a:xfrm>
          <a:prstGeom prst="rect">
            <a:avLst/>
          </a:prstGeom>
        </p:spPr>
      </p:pic>
      <p:sp>
        <p:nvSpPr>
          <p:cNvPr id="3" name="TextBox 2">
            <a:extLst>
              <a:ext uri="{FF2B5EF4-FFF2-40B4-BE49-F238E27FC236}">
                <a16:creationId xmlns:a16="http://schemas.microsoft.com/office/drawing/2014/main" id="{CDFFF4B6-368D-1AF4-33CD-286FC56CDF04}"/>
              </a:ext>
            </a:extLst>
          </p:cNvPr>
          <p:cNvSpPr txBox="1"/>
          <p:nvPr/>
        </p:nvSpPr>
        <p:spPr>
          <a:xfrm>
            <a:off x="1045027" y="1339840"/>
            <a:ext cx="5197153" cy="3847207"/>
          </a:xfrm>
          <a:prstGeom prst="rect">
            <a:avLst/>
          </a:prstGeom>
          <a:noFill/>
        </p:spPr>
        <p:txBody>
          <a:bodyPr wrap="square" lIns="91440" tIns="45720" rIns="91440" bIns="45720" anchor="t">
            <a:spAutoFit/>
          </a:bodyPr>
          <a:lstStyle/>
          <a:p>
            <a:endParaRPr lang="en-US" dirty="0">
              <a:latin typeface="Montserrat" pitchFamily="2" charset="77"/>
              <a:ea typeface="Calibri"/>
              <a:cs typeface="Calibri"/>
            </a:endParaRPr>
          </a:p>
          <a:p>
            <a:pPr marL="742950" lvl="1" indent="-285750">
              <a:spcAft>
                <a:spcPts val="600"/>
              </a:spcAft>
              <a:buFont typeface="Arial" panose="020B0604020202020204" pitchFamily="34" charset="0"/>
              <a:buChar char="•"/>
            </a:pPr>
            <a:r>
              <a:rPr lang="en-US" kern="0" dirty="0">
                <a:latin typeface="Montserrat" pitchFamily="2" charset="77"/>
                <a:ea typeface="Arial" panose="020B0604020202020204" pitchFamily="34" charset="0"/>
              </a:rPr>
              <a:t>Attract &amp; retain qualified employees </a:t>
            </a:r>
          </a:p>
          <a:p>
            <a:pPr marL="742950" lvl="1" indent="-285750">
              <a:spcAft>
                <a:spcPts val="600"/>
              </a:spcAft>
              <a:buFont typeface="Arial" panose="020B0604020202020204" pitchFamily="34" charset="0"/>
              <a:buChar char="•"/>
            </a:pPr>
            <a:r>
              <a:rPr lang="en-US" kern="0" dirty="0">
                <a:latin typeface="Montserrat" pitchFamily="2" charset="77"/>
                <a:ea typeface="Arial" panose="020B0604020202020204" pitchFamily="34" charset="0"/>
              </a:rPr>
              <a:t>Reduce turn over </a:t>
            </a:r>
          </a:p>
          <a:p>
            <a:pPr marL="742950" lvl="1" indent="-285750">
              <a:spcAft>
                <a:spcPts val="600"/>
              </a:spcAft>
              <a:buFont typeface="Arial" panose="020B0604020202020204" pitchFamily="34" charset="0"/>
              <a:buChar char="•"/>
            </a:pPr>
            <a:r>
              <a:rPr lang="en-US" kern="0" dirty="0">
                <a:latin typeface="Montserrat" pitchFamily="2" charset="77"/>
                <a:ea typeface="Arial" panose="020B0604020202020204" pitchFamily="34" charset="0"/>
              </a:rPr>
              <a:t>Improve overall employee morale</a:t>
            </a:r>
          </a:p>
          <a:p>
            <a:pPr marL="742950" lvl="1" indent="-285750">
              <a:spcAft>
                <a:spcPts val="600"/>
              </a:spcAft>
              <a:buFont typeface="Arial" panose="020B0604020202020204" pitchFamily="34" charset="0"/>
              <a:buChar char="•"/>
            </a:pPr>
            <a:r>
              <a:rPr lang="en-US" kern="0" dirty="0">
                <a:latin typeface="Montserrat" pitchFamily="2" charset="77"/>
                <a:ea typeface="Arial" panose="020B0604020202020204" pitchFamily="34" charset="0"/>
              </a:rPr>
              <a:t>Increase innovation</a:t>
            </a:r>
          </a:p>
          <a:p>
            <a:pPr marL="742950" lvl="1" indent="-285750">
              <a:spcAft>
                <a:spcPts val="600"/>
              </a:spcAft>
              <a:buFont typeface="Arial" panose="020B0604020202020204" pitchFamily="34" charset="0"/>
              <a:buChar char="•"/>
            </a:pPr>
            <a:r>
              <a:rPr lang="en-US" kern="0" dirty="0">
                <a:latin typeface="Montserrat" pitchFamily="2" charset="77"/>
                <a:ea typeface="Arial" panose="020B0604020202020204" pitchFamily="34" charset="0"/>
              </a:rPr>
              <a:t>Improve productivity</a:t>
            </a:r>
          </a:p>
          <a:p>
            <a:pPr marL="742950" lvl="1" indent="-285750">
              <a:spcAft>
                <a:spcPts val="600"/>
              </a:spcAft>
              <a:buFont typeface="Arial" panose="020B0604020202020204" pitchFamily="34" charset="0"/>
              <a:buChar char="•"/>
            </a:pPr>
            <a:r>
              <a:rPr lang="en-US" kern="0" dirty="0">
                <a:latin typeface="Montserrat" pitchFamily="2" charset="77"/>
                <a:ea typeface="Arial" panose="020B0604020202020204" pitchFamily="34" charset="0"/>
              </a:rPr>
              <a:t>Achieve DEI &amp; ESG Goals</a:t>
            </a:r>
          </a:p>
          <a:p>
            <a:pPr lvl="1"/>
            <a:endParaRPr lang="en-US" sz="1400" kern="0" dirty="0">
              <a:latin typeface="Montserrat" pitchFamily="2" charset="77"/>
              <a:ea typeface="Arial" panose="020B0604020202020204" pitchFamily="34" charset="0"/>
            </a:endParaRPr>
          </a:p>
          <a:p>
            <a:pPr lvl="1">
              <a:buFont typeface="Arial" panose="020B0604020202020204" pitchFamily="34" charset="0"/>
            </a:pPr>
            <a:endParaRPr lang="en-US" sz="1400" kern="0" dirty="0">
              <a:latin typeface="Montserrat" pitchFamily="2" charset="77"/>
              <a:ea typeface="Arial" panose="020B0604020202020204" pitchFamily="34" charset="0"/>
            </a:endParaRPr>
          </a:p>
          <a:p>
            <a:pPr lvl="1">
              <a:buFont typeface="Arial" panose="020B0604020202020204" pitchFamily="34" charset="0"/>
            </a:pPr>
            <a:r>
              <a:rPr lang="en-US" sz="1400" kern="0" dirty="0">
                <a:highlight>
                  <a:srgbClr val="00FF00"/>
                </a:highlight>
                <a:latin typeface="Montserrat" pitchFamily="2" charset="77"/>
                <a:ea typeface="Arial" panose="020B0604020202020204" pitchFamily="34" charset="0"/>
              </a:rPr>
              <a:t>Above is a list of common goals. We suggest you update this list to reflect the actual goals of your organization.</a:t>
            </a:r>
          </a:p>
          <a:p>
            <a:pPr lvl="1"/>
            <a:endParaRPr lang="en-US" kern="0" dirty="0">
              <a:solidFill>
                <a:srgbClr val="000000"/>
              </a:solidFill>
              <a:highlight>
                <a:srgbClr val="FFFF00"/>
              </a:highlight>
              <a:latin typeface="Montserrat" pitchFamily="2" charset="77"/>
              <a:ea typeface="Arial" panose="020B0604020202020204" pitchFamily="34" charset="0"/>
            </a:endParaRPr>
          </a:p>
        </p:txBody>
      </p:sp>
      <p:sp>
        <p:nvSpPr>
          <p:cNvPr id="2" name="TextBox 1">
            <a:extLst>
              <a:ext uri="{FF2B5EF4-FFF2-40B4-BE49-F238E27FC236}">
                <a16:creationId xmlns:a16="http://schemas.microsoft.com/office/drawing/2014/main" id="{A4997F2D-BFB7-7BCF-1987-F0A512A26D49}"/>
              </a:ext>
            </a:extLst>
          </p:cNvPr>
          <p:cNvSpPr txBox="1"/>
          <p:nvPr/>
        </p:nvSpPr>
        <p:spPr>
          <a:xfrm>
            <a:off x="10335742" y="6192009"/>
            <a:ext cx="1344726" cy="215444"/>
          </a:xfrm>
          <a:prstGeom prst="rect">
            <a:avLst/>
          </a:prstGeom>
          <a:noFill/>
        </p:spPr>
        <p:txBody>
          <a:bodyPr wrap="square" rtlCol="0">
            <a:spAutoFit/>
          </a:bodyPr>
          <a:lstStyle/>
          <a:p>
            <a:r>
              <a:rPr lang="en-US" sz="800" dirty="0">
                <a:solidFill>
                  <a:schemeClr val="bg1">
                    <a:lumMod val="65000"/>
                  </a:schemeClr>
                </a:solidFill>
                <a:latin typeface="Montserrat" pitchFamily="2" charset="77"/>
              </a:rPr>
              <a:t>Illustration by </a:t>
            </a:r>
            <a:r>
              <a:rPr lang="en-US" sz="800" dirty="0" err="1">
                <a:solidFill>
                  <a:schemeClr val="bg1">
                    <a:lumMod val="65000"/>
                  </a:schemeClr>
                </a:solidFill>
                <a:latin typeface="Montserrat" pitchFamily="2" charset="77"/>
              </a:rPr>
              <a:t>Freepik</a:t>
            </a:r>
            <a:endParaRPr lang="en-US" sz="800" dirty="0">
              <a:solidFill>
                <a:schemeClr val="bg1">
                  <a:lumMod val="65000"/>
                </a:schemeClr>
              </a:solidFill>
              <a:latin typeface="Montserrat" pitchFamily="2" charset="77"/>
            </a:endParaRPr>
          </a:p>
        </p:txBody>
      </p:sp>
    </p:spTree>
    <p:extLst>
      <p:ext uri="{BB962C8B-B14F-4D97-AF65-F5344CB8AC3E}">
        <p14:creationId xmlns:p14="http://schemas.microsoft.com/office/powerpoint/2010/main" val="3454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3441968"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The Numbers</a:t>
            </a:r>
          </a:p>
        </p:txBody>
      </p:sp>
      <p:pic>
        <p:nvPicPr>
          <p:cNvPr id="9" name="Picture 8">
            <a:extLst>
              <a:ext uri="{FF2B5EF4-FFF2-40B4-BE49-F238E27FC236}">
                <a16:creationId xmlns:a16="http://schemas.microsoft.com/office/drawing/2014/main" id="{4F063AEE-E9A2-DEA9-1B07-69C9CAF00EB0}"/>
              </a:ext>
            </a:extLst>
          </p:cNvPr>
          <p:cNvPicPr>
            <a:picLocks noChangeAspect="1"/>
          </p:cNvPicPr>
          <p:nvPr/>
        </p:nvPicPr>
        <p:blipFill>
          <a:blip r:embed="rId2"/>
          <a:stretch>
            <a:fillRect/>
          </a:stretch>
        </p:blipFill>
        <p:spPr>
          <a:xfrm>
            <a:off x="11071678" y="5999737"/>
            <a:ext cx="824852" cy="576920"/>
          </a:xfrm>
          <a:prstGeom prst="rect">
            <a:avLst/>
          </a:prstGeom>
        </p:spPr>
      </p:pic>
      <p:sp>
        <p:nvSpPr>
          <p:cNvPr id="2" name="TextBox 1">
            <a:extLst>
              <a:ext uri="{FF2B5EF4-FFF2-40B4-BE49-F238E27FC236}">
                <a16:creationId xmlns:a16="http://schemas.microsoft.com/office/drawing/2014/main" id="{3DB0B955-A1AD-65E8-9FE8-BD492645B6A0}"/>
              </a:ext>
            </a:extLst>
          </p:cNvPr>
          <p:cNvSpPr txBox="1"/>
          <p:nvPr/>
        </p:nvSpPr>
        <p:spPr>
          <a:xfrm>
            <a:off x="7129267" y="0"/>
            <a:ext cx="4639399" cy="1477328"/>
          </a:xfrm>
          <a:prstGeom prst="rect">
            <a:avLst/>
          </a:prstGeom>
          <a:noFill/>
        </p:spPr>
        <p:txBody>
          <a:bodyPr wrap="square" lIns="91440" tIns="45720" rIns="91440" bIns="45720" rtlCol="0" anchor="t">
            <a:spAutoFit/>
          </a:bodyPr>
          <a:lstStyle/>
          <a:p>
            <a:endParaRPr lang="en-US" dirty="0">
              <a:latin typeface="Montserrat Light" pitchFamily="2" charset="77"/>
              <a:ea typeface="Calibri"/>
              <a:cs typeface="Calibri"/>
            </a:endParaRPr>
          </a:p>
          <a:p>
            <a:pPr lvl="1"/>
            <a:r>
              <a:rPr lang="en-US" kern="0" dirty="0">
                <a:highlight>
                  <a:srgbClr val="FFFF00"/>
                </a:highlight>
                <a:latin typeface="Montserrat Light" pitchFamily="2" charset="77"/>
                <a:ea typeface="Arial" panose="020B0604020202020204" pitchFamily="34" charset="0"/>
              </a:rPr>
              <a:t>This graph is editable – </a:t>
            </a:r>
            <a:br>
              <a:rPr lang="en-US" kern="0" dirty="0">
                <a:highlight>
                  <a:srgbClr val="FFFF00"/>
                </a:highlight>
                <a:latin typeface="Montserrat Light" pitchFamily="2" charset="77"/>
                <a:ea typeface="Arial" panose="020B0604020202020204" pitchFamily="34" charset="0"/>
              </a:rPr>
            </a:br>
            <a:r>
              <a:rPr lang="en-US" kern="0" dirty="0">
                <a:highlight>
                  <a:srgbClr val="FFFF00"/>
                </a:highlight>
                <a:latin typeface="Montserrat Light" pitchFamily="2" charset="77"/>
                <a:ea typeface="Arial" panose="020B0604020202020204" pitchFamily="34" charset="0"/>
              </a:rPr>
              <a:t>note if you do not have access to retention data, we recommend removing this slide.</a:t>
            </a:r>
          </a:p>
        </p:txBody>
      </p:sp>
      <p:graphicFrame>
        <p:nvGraphicFramePr>
          <p:cNvPr id="8" name="Chart 7">
            <a:extLst>
              <a:ext uri="{FF2B5EF4-FFF2-40B4-BE49-F238E27FC236}">
                <a16:creationId xmlns:a16="http://schemas.microsoft.com/office/drawing/2014/main" id="{E761ADB2-804E-1DAA-BE21-C94C62AAF655}"/>
              </a:ext>
            </a:extLst>
          </p:cNvPr>
          <p:cNvGraphicFramePr/>
          <p:nvPr>
            <p:extLst>
              <p:ext uri="{D42A27DB-BD31-4B8C-83A1-F6EECF244321}">
                <p14:modId xmlns:p14="http://schemas.microsoft.com/office/powerpoint/2010/main" val="3382479058"/>
              </p:ext>
            </p:extLst>
          </p:nvPr>
        </p:nvGraphicFramePr>
        <p:xfrm>
          <a:off x="1110343" y="1222915"/>
          <a:ext cx="9610530" cy="5224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611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ADF493-549F-0CA7-919F-86D8D2E2E4AE}"/>
              </a:ext>
            </a:extLst>
          </p:cNvPr>
          <p:cNvPicPr>
            <a:picLocks noChangeAspect="1"/>
          </p:cNvPicPr>
          <p:nvPr/>
        </p:nvPicPr>
        <p:blipFill>
          <a:blip r:embed="rId2"/>
          <a:stretch>
            <a:fillRect/>
          </a:stretch>
        </p:blipFill>
        <p:spPr>
          <a:xfrm>
            <a:off x="1973424" y="1514669"/>
            <a:ext cx="8245151" cy="5153219"/>
          </a:xfrm>
          <a:prstGeom prst="rect">
            <a:avLst/>
          </a:prstGeom>
        </p:spPr>
      </p:pic>
      <p:sp>
        <p:nvSpPr>
          <p:cNvPr id="7" name="Rectangle 6">
            <a:extLst>
              <a:ext uri="{FF2B5EF4-FFF2-40B4-BE49-F238E27FC236}">
                <a16:creationId xmlns:a16="http://schemas.microsoft.com/office/drawing/2014/main" id="{993CDED1-1C19-084B-B5C1-152E5B9AFD46}"/>
              </a:ext>
            </a:extLst>
          </p:cNvPr>
          <p:cNvSpPr/>
          <p:nvPr/>
        </p:nvSpPr>
        <p:spPr>
          <a:xfrm>
            <a:off x="0" y="0"/>
            <a:ext cx="475861"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78B7B5-AE15-FD6B-8830-80DF5A83EEE4}"/>
              </a:ext>
            </a:extLst>
          </p:cNvPr>
          <p:cNvSpPr txBox="1"/>
          <p:nvPr/>
        </p:nvSpPr>
        <p:spPr>
          <a:xfrm>
            <a:off x="946528" y="410681"/>
            <a:ext cx="4487126" cy="646331"/>
          </a:xfrm>
          <a:prstGeom prst="rect">
            <a:avLst/>
          </a:prstGeom>
          <a:noFill/>
        </p:spPr>
        <p:txBody>
          <a:bodyPr wrap="none" lIns="91440" tIns="45720" rIns="91440" bIns="45720" rtlCol="0" anchor="t">
            <a:spAutoFit/>
          </a:bodyPr>
          <a:lstStyle/>
          <a:p>
            <a:r>
              <a:rPr lang="en-US" sz="3600" b="1" dirty="0">
                <a:solidFill>
                  <a:srgbClr val="00263E"/>
                </a:solidFill>
                <a:latin typeface="Montserrat" pitchFamily="2" charset="77"/>
                <a:cs typeface="Calibri"/>
              </a:rPr>
              <a:t>A Simple Solution</a:t>
            </a:r>
          </a:p>
        </p:txBody>
      </p:sp>
      <p:pic>
        <p:nvPicPr>
          <p:cNvPr id="9" name="Picture 8">
            <a:extLst>
              <a:ext uri="{FF2B5EF4-FFF2-40B4-BE49-F238E27FC236}">
                <a16:creationId xmlns:a16="http://schemas.microsoft.com/office/drawing/2014/main" id="{4F063AEE-E9A2-DEA9-1B07-69C9CAF00EB0}"/>
              </a:ext>
            </a:extLst>
          </p:cNvPr>
          <p:cNvPicPr>
            <a:picLocks noChangeAspect="1"/>
          </p:cNvPicPr>
          <p:nvPr/>
        </p:nvPicPr>
        <p:blipFill>
          <a:blip r:embed="rId3"/>
          <a:stretch>
            <a:fillRect/>
          </a:stretch>
        </p:blipFill>
        <p:spPr>
          <a:xfrm>
            <a:off x="11071678" y="5999737"/>
            <a:ext cx="824852" cy="576920"/>
          </a:xfrm>
          <a:prstGeom prst="rect">
            <a:avLst/>
          </a:prstGeom>
        </p:spPr>
      </p:pic>
      <p:sp>
        <p:nvSpPr>
          <p:cNvPr id="3" name="TextBox 2">
            <a:extLst>
              <a:ext uri="{FF2B5EF4-FFF2-40B4-BE49-F238E27FC236}">
                <a16:creationId xmlns:a16="http://schemas.microsoft.com/office/drawing/2014/main" id="{194CBEFC-A6D6-F837-7F42-B0FABEFCE096}"/>
              </a:ext>
            </a:extLst>
          </p:cNvPr>
          <p:cNvSpPr txBox="1"/>
          <p:nvPr/>
        </p:nvSpPr>
        <p:spPr>
          <a:xfrm>
            <a:off x="1293245" y="1262896"/>
            <a:ext cx="8727833" cy="923330"/>
          </a:xfrm>
          <a:prstGeom prst="rect">
            <a:avLst/>
          </a:prstGeom>
          <a:noFill/>
        </p:spPr>
        <p:txBody>
          <a:bodyPr wrap="square" lIns="91440" tIns="45720" rIns="91440" bIns="45720" rtlCol="0" anchor="t">
            <a:spAutoFit/>
          </a:bodyPr>
          <a:lstStyle/>
          <a:p>
            <a:pPr>
              <a:spcBef>
                <a:spcPts val="0"/>
              </a:spcBef>
              <a:spcAft>
                <a:spcPts val="0"/>
              </a:spcAft>
              <a:buSzPts val="1000"/>
              <a:tabLst>
                <a:tab pos="457200" algn="l"/>
              </a:tabLst>
            </a:pPr>
            <a:r>
              <a:rPr lang="en-US" sz="1800" dirty="0">
                <a:solidFill>
                  <a:srgbClr val="000000"/>
                </a:solidFill>
                <a:latin typeface="Montserrat" pitchFamily="2" charset="77"/>
                <a:ea typeface="Times New Roman" panose="02020603050405020304" pitchFamily="18" charset="0"/>
                <a:cs typeface="Arial"/>
              </a:rPr>
              <a:t>Neurodiversity at work – simple changes in business practices and culture that make  </a:t>
            </a:r>
            <a:r>
              <a:rPr lang="en-US" sz="1800" dirty="0">
                <a:solidFill>
                  <a:srgbClr val="000000"/>
                </a:solidFill>
                <a:highlight>
                  <a:srgbClr val="FFFF00"/>
                </a:highlight>
                <a:latin typeface="Montserrat" pitchFamily="2" charset="77"/>
                <a:ea typeface="Times New Roman" panose="02020603050405020304" pitchFamily="18" charset="0"/>
                <a:cs typeface="Arial"/>
              </a:rPr>
              <a:t>X Company </a:t>
            </a:r>
            <a:r>
              <a:rPr lang="en-US" sz="1800" dirty="0">
                <a:solidFill>
                  <a:srgbClr val="000000"/>
                </a:solidFill>
                <a:latin typeface="Montserrat" pitchFamily="2" charset="77"/>
                <a:ea typeface="Times New Roman" panose="02020603050405020304" pitchFamily="18" charset="0"/>
                <a:cs typeface="Arial"/>
              </a:rPr>
              <a:t>more accessible to neurodiverse employees. </a:t>
            </a:r>
          </a:p>
          <a:p>
            <a:pPr>
              <a:spcBef>
                <a:spcPts val="0"/>
              </a:spcBef>
              <a:spcAft>
                <a:spcPts val="0"/>
              </a:spcAft>
              <a:buSzPts val="1000"/>
              <a:tabLst>
                <a:tab pos="457200" algn="l"/>
              </a:tabLst>
            </a:pPr>
            <a:endParaRPr lang="en-US" sz="1800" dirty="0">
              <a:solidFill>
                <a:srgbClr val="000000"/>
              </a:solidFill>
              <a:latin typeface="Montserrat" pitchFamily="2" charset="77"/>
              <a:ea typeface="Times New Roman" panose="02020603050405020304" pitchFamily="18" charset="0"/>
              <a:cs typeface="Arial"/>
            </a:endParaRPr>
          </a:p>
        </p:txBody>
      </p:sp>
      <p:sp>
        <p:nvSpPr>
          <p:cNvPr id="2" name="TextBox 1">
            <a:extLst>
              <a:ext uri="{FF2B5EF4-FFF2-40B4-BE49-F238E27FC236}">
                <a16:creationId xmlns:a16="http://schemas.microsoft.com/office/drawing/2014/main" id="{1E5B6263-F046-682B-3945-37C1DD32B88E}"/>
              </a:ext>
            </a:extLst>
          </p:cNvPr>
          <p:cNvSpPr txBox="1"/>
          <p:nvPr/>
        </p:nvSpPr>
        <p:spPr>
          <a:xfrm>
            <a:off x="8085523" y="6109895"/>
            <a:ext cx="1344726" cy="215444"/>
          </a:xfrm>
          <a:prstGeom prst="rect">
            <a:avLst/>
          </a:prstGeom>
          <a:noFill/>
        </p:spPr>
        <p:txBody>
          <a:bodyPr wrap="square" rtlCol="0">
            <a:spAutoFit/>
          </a:bodyPr>
          <a:lstStyle/>
          <a:p>
            <a:r>
              <a:rPr lang="en-US" sz="800" dirty="0">
                <a:solidFill>
                  <a:schemeClr val="bg1">
                    <a:lumMod val="65000"/>
                  </a:schemeClr>
                </a:solidFill>
                <a:latin typeface="Montserrat" pitchFamily="2" charset="77"/>
              </a:rPr>
              <a:t>Illustration by </a:t>
            </a:r>
            <a:r>
              <a:rPr lang="en-US" sz="800" dirty="0" err="1">
                <a:solidFill>
                  <a:schemeClr val="bg1">
                    <a:lumMod val="65000"/>
                  </a:schemeClr>
                </a:solidFill>
                <a:latin typeface="Montserrat" pitchFamily="2" charset="77"/>
              </a:rPr>
              <a:t>Freepik</a:t>
            </a:r>
            <a:endParaRPr lang="en-US" sz="800" dirty="0">
              <a:solidFill>
                <a:schemeClr val="bg1">
                  <a:lumMod val="65000"/>
                </a:schemeClr>
              </a:solidFill>
              <a:latin typeface="Montserrat" pitchFamily="2" charset="77"/>
            </a:endParaRPr>
          </a:p>
        </p:txBody>
      </p:sp>
    </p:spTree>
    <p:extLst>
      <p:ext uri="{BB962C8B-B14F-4D97-AF65-F5344CB8AC3E}">
        <p14:creationId xmlns:p14="http://schemas.microsoft.com/office/powerpoint/2010/main" val="1867723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BA089F0CDA1C48A4C558E2818B5AD4" ma:contentTypeVersion="18" ma:contentTypeDescription="Create a new document." ma:contentTypeScope="" ma:versionID="05481981131f24ded56db852fdb41275">
  <xsd:schema xmlns:xsd="http://www.w3.org/2001/XMLSchema" xmlns:xs="http://www.w3.org/2001/XMLSchema" xmlns:p="http://schemas.microsoft.com/office/2006/metadata/properties" xmlns:ns2="835daca0-ad2a-4865-bc4f-586fec0582ad" xmlns:ns3="9068d1e7-35cd-45f2-8b3d-080d05e8e403" targetNamespace="http://schemas.microsoft.com/office/2006/metadata/properties" ma:root="true" ma:fieldsID="4f1e34ffd5c58d11786b1b8ef5e60364" ns2:_="" ns3:_="">
    <xsd:import namespace="835daca0-ad2a-4865-bc4f-586fec0582ad"/>
    <xsd:import namespace="9068d1e7-35cd-45f2-8b3d-080d05e8e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5daca0-ad2a-4865-bc4f-586fec058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75a448-db96-4f9d-8c63-4cc80245b8a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68d1e7-35cd-45f2-8b3d-080d05e8e40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976e31c-dff7-410e-8e07-55d67093d857}" ma:internalName="TaxCatchAll" ma:showField="CatchAllData" ma:web="9068d1e7-35cd-45f2-8b3d-080d05e8e4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5daca0-ad2a-4865-bc4f-586fec0582ad">
      <Terms xmlns="http://schemas.microsoft.com/office/infopath/2007/PartnerControls"/>
    </lcf76f155ced4ddcb4097134ff3c332f>
    <TaxCatchAll xmlns="9068d1e7-35cd-45f2-8b3d-080d05e8e403" xsi:nil="true"/>
  </documentManagement>
</p:properties>
</file>

<file path=customXml/itemProps1.xml><?xml version="1.0" encoding="utf-8"?>
<ds:datastoreItem xmlns:ds="http://schemas.openxmlformats.org/officeDocument/2006/customXml" ds:itemID="{DF38797A-AD9E-4144-B362-0582F19F73CD}"/>
</file>

<file path=customXml/itemProps2.xml><?xml version="1.0" encoding="utf-8"?>
<ds:datastoreItem xmlns:ds="http://schemas.openxmlformats.org/officeDocument/2006/customXml" ds:itemID="{858A3205-C524-4C95-B960-86D13E18BC71}"/>
</file>

<file path=customXml/itemProps3.xml><?xml version="1.0" encoding="utf-8"?>
<ds:datastoreItem xmlns:ds="http://schemas.openxmlformats.org/officeDocument/2006/customXml" ds:itemID="{E2270687-0CAF-480F-99DF-3127210A0D2B}"/>
</file>

<file path=docProps/app.xml><?xml version="1.0" encoding="utf-8"?>
<Properties xmlns="http://schemas.openxmlformats.org/officeDocument/2006/extended-properties" xmlns:vt="http://schemas.openxmlformats.org/officeDocument/2006/docPropsVTypes">
  <TotalTime>20445</TotalTime>
  <Words>1386</Words>
  <Application>Microsoft Macintosh PowerPoint</Application>
  <PresentationFormat>Widescreen</PresentationFormat>
  <Paragraphs>125</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Wingdings</vt:lpstr>
      <vt:lpstr>Proxima Nova</vt:lpstr>
      <vt:lpstr>Calibri Light</vt:lpstr>
      <vt:lpstr>Montserrat SemiBold</vt:lpstr>
      <vt:lpstr>Arial</vt:lpstr>
      <vt:lpstr>Montserrat</vt:lpstr>
      <vt:lpstr>Montserrat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Smith</dc:creator>
  <cp:lastModifiedBy>Abby Jayroe</cp:lastModifiedBy>
  <cp:revision>43</cp:revision>
  <dcterms:created xsi:type="dcterms:W3CDTF">2023-11-25T18:47:46Z</dcterms:created>
  <dcterms:modified xsi:type="dcterms:W3CDTF">2024-02-28T14:35:05Z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0x010100FDBA089F0CDA1C48A4C558E2818B5AD4</vt:lpwstr>
  </property>
</Properties>
</file>